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609" r:id="rId3"/>
    <p:sldId id="2655" r:id="rId4"/>
    <p:sldId id="2692" r:id="rId5"/>
    <p:sldId id="2603" r:id="rId6"/>
    <p:sldId id="2617" r:id="rId7"/>
    <p:sldId id="2658" r:id="rId8"/>
    <p:sldId id="2667" r:id="rId9"/>
    <p:sldId id="2697" r:id="rId10"/>
    <p:sldId id="2698" r:id="rId11"/>
    <p:sldId id="2668" r:id="rId12"/>
    <p:sldId id="2669" r:id="rId13"/>
    <p:sldId id="2670" r:id="rId14"/>
    <p:sldId id="2671" r:id="rId15"/>
    <p:sldId id="2672" r:id="rId16"/>
    <p:sldId id="2673" r:id="rId17"/>
    <p:sldId id="2675" r:id="rId18"/>
    <p:sldId id="2674" r:id="rId19"/>
    <p:sldId id="2676" r:id="rId20"/>
    <p:sldId id="2677" r:id="rId21"/>
    <p:sldId id="2678" r:id="rId22"/>
    <p:sldId id="2679" r:id="rId23"/>
    <p:sldId id="2680" r:id="rId24"/>
    <p:sldId id="2681" r:id="rId25"/>
    <p:sldId id="2682" r:id="rId26"/>
    <p:sldId id="2683" r:id="rId27"/>
    <p:sldId id="2684" r:id="rId28"/>
    <p:sldId id="2685" r:id="rId29"/>
    <p:sldId id="2686" r:id="rId30"/>
    <p:sldId id="2691" r:id="rId31"/>
    <p:sldId id="2687" r:id="rId32"/>
    <p:sldId id="2635" r:id="rId33"/>
    <p:sldId id="2689" r:id="rId34"/>
    <p:sldId id="2630" r:id="rId35"/>
    <p:sldId id="2631" r:id="rId36"/>
    <p:sldId id="2632" r:id="rId37"/>
    <p:sldId id="2636" r:id="rId38"/>
    <p:sldId id="2637" r:id="rId39"/>
    <p:sldId id="2638" r:id="rId40"/>
    <p:sldId id="2639" r:id="rId41"/>
    <p:sldId id="2616" r:id="rId42"/>
    <p:sldId id="2694" r:id="rId43"/>
    <p:sldId id="2693" r:id="rId44"/>
    <p:sldId id="2696" r:id="rId45"/>
    <p:sldId id="2695"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F7F7F"/>
    <a:srgbClr val="0000FF"/>
    <a:srgbClr val="0070C0"/>
    <a:srgbClr val="FF0000"/>
    <a:srgbClr val="4472C4"/>
    <a:srgbClr val="D9D9D9"/>
    <a:srgbClr val="BFBFBF"/>
    <a:srgbClr val="A6A6A6"/>
    <a:srgbClr val="BBBB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90" autoAdjust="0"/>
    <p:restoredTop sz="96391" autoAdjust="0"/>
  </p:normalViewPr>
  <p:slideViewPr>
    <p:cSldViewPr>
      <p:cViewPr>
        <p:scale>
          <a:sx n="100" d="100"/>
          <a:sy n="100" d="100"/>
        </p:scale>
        <p:origin x="1278" y="324"/>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SP\Desktop\&#48120;&#45768;&#54532;&#47196;&#51229;&#53944;_2&#52264;\%5b1%5d%20data\&#44221;&#51228;%20&#48320;&#49688;_&#44536;&#47000;&#5453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Sheet1!$G$1</c:f>
              <c:strCache>
                <c:ptCount val="1"/>
                <c:pt idx="0">
                  <c:v>실거래가격지수</c:v>
                </c:pt>
              </c:strCache>
            </c:strRef>
          </c:tx>
          <c:spPr>
            <a:ln w="28575" cap="rnd">
              <a:solidFill>
                <a:schemeClr val="accent1"/>
              </a:solidFill>
              <a:round/>
            </a:ln>
            <a:effectLst/>
          </c:spPr>
          <c:marker>
            <c:symbol val="none"/>
          </c:marker>
          <c:cat>
            <c:numRef>
              <c:f>Sheet1!$F$2:$F$133</c:f>
              <c:numCache>
                <c:formatCode>yyyy"년"\ m"월";@</c:formatCode>
                <c:ptCount val="132"/>
                <c:pt idx="0">
                  <c:v>41275</c:v>
                </c:pt>
                <c:pt idx="1">
                  <c:v>41306</c:v>
                </c:pt>
                <c:pt idx="2">
                  <c:v>41334</c:v>
                </c:pt>
                <c:pt idx="3">
                  <c:v>41365</c:v>
                </c:pt>
                <c:pt idx="4">
                  <c:v>41395</c:v>
                </c:pt>
                <c:pt idx="5">
                  <c:v>41426</c:v>
                </c:pt>
                <c:pt idx="6">
                  <c:v>41456</c:v>
                </c:pt>
                <c:pt idx="7">
                  <c:v>41487</c:v>
                </c:pt>
                <c:pt idx="8">
                  <c:v>41518</c:v>
                </c:pt>
                <c:pt idx="9">
                  <c:v>41548</c:v>
                </c:pt>
                <c:pt idx="10">
                  <c:v>41579</c:v>
                </c:pt>
                <c:pt idx="11">
                  <c:v>41609</c:v>
                </c:pt>
                <c:pt idx="12">
                  <c:v>41640</c:v>
                </c:pt>
                <c:pt idx="13">
                  <c:v>41671</c:v>
                </c:pt>
                <c:pt idx="14">
                  <c:v>41699</c:v>
                </c:pt>
                <c:pt idx="15">
                  <c:v>41730</c:v>
                </c:pt>
                <c:pt idx="16">
                  <c:v>41760</c:v>
                </c:pt>
                <c:pt idx="17">
                  <c:v>41791</c:v>
                </c:pt>
                <c:pt idx="18">
                  <c:v>41821</c:v>
                </c:pt>
                <c:pt idx="19">
                  <c:v>41852</c:v>
                </c:pt>
                <c:pt idx="20">
                  <c:v>41883</c:v>
                </c:pt>
                <c:pt idx="21">
                  <c:v>41913</c:v>
                </c:pt>
                <c:pt idx="22">
                  <c:v>41944</c:v>
                </c:pt>
                <c:pt idx="23">
                  <c:v>41974</c:v>
                </c:pt>
                <c:pt idx="24">
                  <c:v>42005</c:v>
                </c:pt>
                <c:pt idx="25">
                  <c:v>42036</c:v>
                </c:pt>
                <c:pt idx="26">
                  <c:v>42064</c:v>
                </c:pt>
                <c:pt idx="27">
                  <c:v>42095</c:v>
                </c:pt>
                <c:pt idx="28">
                  <c:v>42125</c:v>
                </c:pt>
                <c:pt idx="29">
                  <c:v>42156</c:v>
                </c:pt>
                <c:pt idx="30">
                  <c:v>42186</c:v>
                </c:pt>
                <c:pt idx="31">
                  <c:v>42217</c:v>
                </c:pt>
                <c:pt idx="32">
                  <c:v>42248</c:v>
                </c:pt>
                <c:pt idx="33">
                  <c:v>42278</c:v>
                </c:pt>
                <c:pt idx="34">
                  <c:v>42309</c:v>
                </c:pt>
                <c:pt idx="35">
                  <c:v>42339</c:v>
                </c:pt>
                <c:pt idx="36">
                  <c:v>42370</c:v>
                </c:pt>
                <c:pt idx="37">
                  <c:v>42401</c:v>
                </c:pt>
                <c:pt idx="38">
                  <c:v>42430</c:v>
                </c:pt>
                <c:pt idx="39">
                  <c:v>42461</c:v>
                </c:pt>
                <c:pt idx="40">
                  <c:v>42491</c:v>
                </c:pt>
                <c:pt idx="41">
                  <c:v>42522</c:v>
                </c:pt>
                <c:pt idx="42">
                  <c:v>42552</c:v>
                </c:pt>
                <c:pt idx="43">
                  <c:v>42583</c:v>
                </c:pt>
                <c:pt idx="44">
                  <c:v>42614</c:v>
                </c:pt>
                <c:pt idx="45">
                  <c:v>42644</c:v>
                </c:pt>
                <c:pt idx="46">
                  <c:v>42675</c:v>
                </c:pt>
                <c:pt idx="47">
                  <c:v>42705</c:v>
                </c:pt>
                <c:pt idx="48">
                  <c:v>42736</c:v>
                </c:pt>
                <c:pt idx="49">
                  <c:v>42767</c:v>
                </c:pt>
                <c:pt idx="50">
                  <c:v>42795</c:v>
                </c:pt>
                <c:pt idx="51">
                  <c:v>42826</c:v>
                </c:pt>
                <c:pt idx="52">
                  <c:v>42856</c:v>
                </c:pt>
                <c:pt idx="53">
                  <c:v>42887</c:v>
                </c:pt>
                <c:pt idx="54">
                  <c:v>42917</c:v>
                </c:pt>
                <c:pt idx="55">
                  <c:v>42948</c:v>
                </c:pt>
                <c:pt idx="56">
                  <c:v>42979</c:v>
                </c:pt>
                <c:pt idx="57">
                  <c:v>43009</c:v>
                </c:pt>
                <c:pt idx="58">
                  <c:v>43040</c:v>
                </c:pt>
                <c:pt idx="59">
                  <c:v>43070</c:v>
                </c:pt>
                <c:pt idx="60">
                  <c:v>43101</c:v>
                </c:pt>
                <c:pt idx="61">
                  <c:v>43132</c:v>
                </c:pt>
                <c:pt idx="62">
                  <c:v>43160</c:v>
                </c:pt>
                <c:pt idx="63">
                  <c:v>43191</c:v>
                </c:pt>
                <c:pt idx="64">
                  <c:v>43221</c:v>
                </c:pt>
                <c:pt idx="65">
                  <c:v>43252</c:v>
                </c:pt>
                <c:pt idx="66">
                  <c:v>43282</c:v>
                </c:pt>
                <c:pt idx="67">
                  <c:v>43313</c:v>
                </c:pt>
                <c:pt idx="68">
                  <c:v>43344</c:v>
                </c:pt>
                <c:pt idx="69">
                  <c:v>43374</c:v>
                </c:pt>
                <c:pt idx="70">
                  <c:v>43405</c:v>
                </c:pt>
                <c:pt idx="71">
                  <c:v>43435</c:v>
                </c:pt>
                <c:pt idx="72">
                  <c:v>43466</c:v>
                </c:pt>
                <c:pt idx="73">
                  <c:v>43497</c:v>
                </c:pt>
                <c:pt idx="74">
                  <c:v>43525</c:v>
                </c:pt>
                <c:pt idx="75">
                  <c:v>43556</c:v>
                </c:pt>
                <c:pt idx="76">
                  <c:v>43586</c:v>
                </c:pt>
                <c:pt idx="77">
                  <c:v>43617</c:v>
                </c:pt>
                <c:pt idx="78">
                  <c:v>43647</c:v>
                </c:pt>
                <c:pt idx="79">
                  <c:v>43678</c:v>
                </c:pt>
                <c:pt idx="80">
                  <c:v>43709</c:v>
                </c:pt>
                <c:pt idx="81">
                  <c:v>43739</c:v>
                </c:pt>
                <c:pt idx="82">
                  <c:v>43770</c:v>
                </c:pt>
                <c:pt idx="83">
                  <c:v>43800</c:v>
                </c:pt>
                <c:pt idx="84">
                  <c:v>43831</c:v>
                </c:pt>
                <c:pt idx="85">
                  <c:v>43862</c:v>
                </c:pt>
                <c:pt idx="86">
                  <c:v>43891</c:v>
                </c:pt>
                <c:pt idx="87">
                  <c:v>43922</c:v>
                </c:pt>
                <c:pt idx="88">
                  <c:v>43952</c:v>
                </c:pt>
                <c:pt idx="89">
                  <c:v>43983</c:v>
                </c:pt>
                <c:pt idx="90">
                  <c:v>44013</c:v>
                </c:pt>
                <c:pt idx="91">
                  <c:v>44044</c:v>
                </c:pt>
                <c:pt idx="92">
                  <c:v>44075</c:v>
                </c:pt>
                <c:pt idx="93">
                  <c:v>44105</c:v>
                </c:pt>
                <c:pt idx="94">
                  <c:v>44136</c:v>
                </c:pt>
                <c:pt idx="95">
                  <c:v>44166</c:v>
                </c:pt>
                <c:pt idx="96">
                  <c:v>44197</c:v>
                </c:pt>
                <c:pt idx="97">
                  <c:v>44228</c:v>
                </c:pt>
                <c:pt idx="98">
                  <c:v>44256</c:v>
                </c:pt>
                <c:pt idx="99">
                  <c:v>44287</c:v>
                </c:pt>
                <c:pt idx="100">
                  <c:v>44317</c:v>
                </c:pt>
                <c:pt idx="101">
                  <c:v>44348</c:v>
                </c:pt>
                <c:pt idx="102">
                  <c:v>44378</c:v>
                </c:pt>
                <c:pt idx="103">
                  <c:v>44409</c:v>
                </c:pt>
                <c:pt idx="104">
                  <c:v>44440</c:v>
                </c:pt>
                <c:pt idx="105">
                  <c:v>44470</c:v>
                </c:pt>
                <c:pt idx="106">
                  <c:v>44501</c:v>
                </c:pt>
                <c:pt idx="107">
                  <c:v>44531</c:v>
                </c:pt>
                <c:pt idx="108">
                  <c:v>44562</c:v>
                </c:pt>
                <c:pt idx="109">
                  <c:v>44593</c:v>
                </c:pt>
                <c:pt idx="110">
                  <c:v>44621</c:v>
                </c:pt>
                <c:pt idx="111">
                  <c:v>44652</c:v>
                </c:pt>
                <c:pt idx="112">
                  <c:v>44682</c:v>
                </c:pt>
                <c:pt idx="113">
                  <c:v>44713</c:v>
                </c:pt>
                <c:pt idx="114">
                  <c:v>44743</c:v>
                </c:pt>
                <c:pt idx="115">
                  <c:v>44774</c:v>
                </c:pt>
                <c:pt idx="116">
                  <c:v>44805</c:v>
                </c:pt>
                <c:pt idx="117">
                  <c:v>44835</c:v>
                </c:pt>
                <c:pt idx="118">
                  <c:v>44866</c:v>
                </c:pt>
                <c:pt idx="119">
                  <c:v>44896</c:v>
                </c:pt>
                <c:pt idx="120">
                  <c:v>44927</c:v>
                </c:pt>
                <c:pt idx="121">
                  <c:v>44958</c:v>
                </c:pt>
                <c:pt idx="122">
                  <c:v>44986</c:v>
                </c:pt>
                <c:pt idx="123">
                  <c:v>45017</c:v>
                </c:pt>
                <c:pt idx="124">
                  <c:v>45047</c:v>
                </c:pt>
                <c:pt idx="125">
                  <c:v>45078</c:v>
                </c:pt>
                <c:pt idx="126">
                  <c:v>45108</c:v>
                </c:pt>
                <c:pt idx="127">
                  <c:v>45139</c:v>
                </c:pt>
                <c:pt idx="128">
                  <c:v>45170</c:v>
                </c:pt>
                <c:pt idx="129">
                  <c:v>45200</c:v>
                </c:pt>
                <c:pt idx="130">
                  <c:v>45231</c:v>
                </c:pt>
                <c:pt idx="131">
                  <c:v>45261</c:v>
                </c:pt>
              </c:numCache>
            </c:numRef>
          </c:cat>
          <c:val>
            <c:numRef>
              <c:f>Sheet1!$G$2:$G$133</c:f>
              <c:numCache>
                <c:formatCode>General</c:formatCode>
                <c:ptCount val="132"/>
                <c:pt idx="0">
                  <c:v>1.3986013986013939E-2</c:v>
                </c:pt>
                <c:pt idx="1">
                  <c:v>1.3986013986013939E-2</c:v>
                </c:pt>
                <c:pt idx="2">
                  <c:v>1.3986013986013939E-2</c:v>
                </c:pt>
                <c:pt idx="3">
                  <c:v>1.3986013986013939E-2</c:v>
                </c:pt>
                <c:pt idx="4">
                  <c:v>1.3986013986013939E-2</c:v>
                </c:pt>
                <c:pt idx="5">
                  <c:v>1.3986013986013939E-2</c:v>
                </c:pt>
                <c:pt idx="6">
                  <c:v>1.3986013986013939E-2</c:v>
                </c:pt>
                <c:pt idx="7">
                  <c:v>1.3986013986013939E-2</c:v>
                </c:pt>
                <c:pt idx="8">
                  <c:v>1.3986013986013939E-2</c:v>
                </c:pt>
                <c:pt idx="9">
                  <c:v>1.3986013986013939E-2</c:v>
                </c:pt>
                <c:pt idx="10">
                  <c:v>1.3986013986013939E-2</c:v>
                </c:pt>
                <c:pt idx="11">
                  <c:v>1.3986013986013939E-2</c:v>
                </c:pt>
                <c:pt idx="12">
                  <c:v>1.3986013986013939E-2</c:v>
                </c:pt>
                <c:pt idx="13">
                  <c:v>1.3986013986013939E-2</c:v>
                </c:pt>
                <c:pt idx="14">
                  <c:v>0</c:v>
                </c:pt>
                <c:pt idx="15">
                  <c:v>0</c:v>
                </c:pt>
                <c:pt idx="16">
                  <c:v>0</c:v>
                </c:pt>
                <c:pt idx="17">
                  <c:v>0</c:v>
                </c:pt>
                <c:pt idx="18">
                  <c:v>3.4965034965032979E-3</c:v>
                </c:pt>
                <c:pt idx="19">
                  <c:v>1.3986013986013939E-2</c:v>
                </c:pt>
                <c:pt idx="20">
                  <c:v>2.447552447552433E-2</c:v>
                </c:pt>
                <c:pt idx="21">
                  <c:v>3.4965034965034968E-2</c:v>
                </c:pt>
                <c:pt idx="22">
                  <c:v>4.0209790209790167E-2</c:v>
                </c:pt>
                <c:pt idx="23">
                  <c:v>4.3706293706293718E-2</c:v>
                </c:pt>
                <c:pt idx="24">
                  <c:v>5.4195804195804109E-2</c:v>
                </c:pt>
                <c:pt idx="25">
                  <c:v>6.4685314685314493E-2</c:v>
                </c:pt>
                <c:pt idx="26">
                  <c:v>8.0419580419580333E-2</c:v>
                </c:pt>
                <c:pt idx="27">
                  <c:v>9.2657342657342628E-2</c:v>
                </c:pt>
                <c:pt idx="28">
                  <c:v>0.103146853146853</c:v>
                </c:pt>
                <c:pt idx="29">
                  <c:v>0.1118881118881118</c:v>
                </c:pt>
                <c:pt idx="30">
                  <c:v>0.1276223776223776</c:v>
                </c:pt>
                <c:pt idx="31">
                  <c:v>0.1398601398601399</c:v>
                </c:pt>
                <c:pt idx="32">
                  <c:v>0.15034965034965031</c:v>
                </c:pt>
                <c:pt idx="33">
                  <c:v>0.1573426573426574</c:v>
                </c:pt>
                <c:pt idx="34">
                  <c:v>0.1573426573426574</c:v>
                </c:pt>
                <c:pt idx="35">
                  <c:v>0.14685314685314671</c:v>
                </c:pt>
                <c:pt idx="36">
                  <c:v>0.1451048951048951</c:v>
                </c:pt>
                <c:pt idx="37">
                  <c:v>0.14685314685314671</c:v>
                </c:pt>
                <c:pt idx="38">
                  <c:v>0.1451048951048951</c:v>
                </c:pt>
                <c:pt idx="39">
                  <c:v>0.1451048951048951</c:v>
                </c:pt>
                <c:pt idx="40">
                  <c:v>0.1451048951048951</c:v>
                </c:pt>
                <c:pt idx="41">
                  <c:v>0.15034965034965031</c:v>
                </c:pt>
                <c:pt idx="42">
                  <c:v>0.15909090909090901</c:v>
                </c:pt>
                <c:pt idx="43">
                  <c:v>0.1713286713286713</c:v>
                </c:pt>
                <c:pt idx="44">
                  <c:v>0.18706293706293689</c:v>
                </c:pt>
                <c:pt idx="45">
                  <c:v>0.19930069930069921</c:v>
                </c:pt>
                <c:pt idx="46">
                  <c:v>0.2010489510489511</c:v>
                </c:pt>
                <c:pt idx="47">
                  <c:v>0.19580419580419561</c:v>
                </c:pt>
                <c:pt idx="48">
                  <c:v>0.19055944055944041</c:v>
                </c:pt>
                <c:pt idx="49">
                  <c:v>0.19405594405594401</c:v>
                </c:pt>
                <c:pt idx="50">
                  <c:v>0.19755244755244761</c:v>
                </c:pt>
                <c:pt idx="51">
                  <c:v>0.19580419580419561</c:v>
                </c:pt>
                <c:pt idx="52">
                  <c:v>0.19930069930069921</c:v>
                </c:pt>
                <c:pt idx="53">
                  <c:v>0.20979020979020979</c:v>
                </c:pt>
                <c:pt idx="54">
                  <c:v>0.22202797202797189</c:v>
                </c:pt>
                <c:pt idx="55">
                  <c:v>0.2237762237762238</c:v>
                </c:pt>
                <c:pt idx="56">
                  <c:v>0.22552447552447541</c:v>
                </c:pt>
                <c:pt idx="57">
                  <c:v>0.22552447552447541</c:v>
                </c:pt>
                <c:pt idx="58">
                  <c:v>0.2202797202797202</c:v>
                </c:pt>
                <c:pt idx="59">
                  <c:v>0.21328671328671309</c:v>
                </c:pt>
                <c:pt idx="60">
                  <c:v>0.21678321678321669</c:v>
                </c:pt>
                <c:pt idx="61">
                  <c:v>0.22202797202797189</c:v>
                </c:pt>
                <c:pt idx="62">
                  <c:v>0.2237762237762238</c:v>
                </c:pt>
                <c:pt idx="63">
                  <c:v>0.2237762237762238</c:v>
                </c:pt>
                <c:pt idx="64">
                  <c:v>0.2185314685314686</c:v>
                </c:pt>
                <c:pt idx="65">
                  <c:v>0.215034965034965</c:v>
                </c:pt>
                <c:pt idx="66">
                  <c:v>0.21328671328671309</c:v>
                </c:pt>
                <c:pt idx="67">
                  <c:v>0.23426573426573419</c:v>
                </c:pt>
                <c:pt idx="68">
                  <c:v>0.25874125874125881</c:v>
                </c:pt>
                <c:pt idx="69">
                  <c:v>0.2622377622377623</c:v>
                </c:pt>
                <c:pt idx="70">
                  <c:v>0.24825174825174809</c:v>
                </c:pt>
                <c:pt idx="71">
                  <c:v>0.23426573426573419</c:v>
                </c:pt>
                <c:pt idx="72">
                  <c:v>0.22552447552447541</c:v>
                </c:pt>
                <c:pt idx="73">
                  <c:v>0.2185314685314686</c:v>
                </c:pt>
                <c:pt idx="74">
                  <c:v>0.2062937062937063</c:v>
                </c:pt>
                <c:pt idx="75">
                  <c:v>0.2027972027972027</c:v>
                </c:pt>
                <c:pt idx="76">
                  <c:v>0.19930069930069921</c:v>
                </c:pt>
                <c:pt idx="77">
                  <c:v>0.2062937062937063</c:v>
                </c:pt>
                <c:pt idx="78">
                  <c:v>0.21328671328671309</c:v>
                </c:pt>
                <c:pt idx="79">
                  <c:v>0.2185314685314686</c:v>
                </c:pt>
                <c:pt idx="80">
                  <c:v>0.22552447552447541</c:v>
                </c:pt>
                <c:pt idx="81">
                  <c:v>0.23426573426573419</c:v>
                </c:pt>
                <c:pt idx="82">
                  <c:v>0.25</c:v>
                </c:pt>
                <c:pt idx="83">
                  <c:v>0.2674825174825175</c:v>
                </c:pt>
                <c:pt idx="84">
                  <c:v>0.2797202797202798</c:v>
                </c:pt>
                <c:pt idx="85">
                  <c:v>0.30419580419580411</c:v>
                </c:pt>
                <c:pt idx="86">
                  <c:v>0.31818181818181812</c:v>
                </c:pt>
                <c:pt idx="87">
                  <c:v>0.3164335664335664</c:v>
                </c:pt>
                <c:pt idx="88">
                  <c:v>0.33041958041958042</c:v>
                </c:pt>
                <c:pt idx="89">
                  <c:v>0.36713286713286719</c:v>
                </c:pt>
                <c:pt idx="90">
                  <c:v>0.40909090909090901</c:v>
                </c:pt>
                <c:pt idx="91">
                  <c:v>0.4335664335664336</c:v>
                </c:pt>
                <c:pt idx="92">
                  <c:v>0.44930069930069921</c:v>
                </c:pt>
                <c:pt idx="93">
                  <c:v>0.47727272727272729</c:v>
                </c:pt>
                <c:pt idx="94">
                  <c:v>0.52272727272727271</c:v>
                </c:pt>
                <c:pt idx="95">
                  <c:v>0.57342657342657344</c:v>
                </c:pt>
                <c:pt idx="96">
                  <c:v>0.62587412587412594</c:v>
                </c:pt>
                <c:pt idx="97">
                  <c:v>0.66433566433566449</c:v>
                </c:pt>
                <c:pt idx="98">
                  <c:v>0.69405594405594395</c:v>
                </c:pt>
                <c:pt idx="99">
                  <c:v>0.72202797202797186</c:v>
                </c:pt>
                <c:pt idx="100">
                  <c:v>0.7622377622377623</c:v>
                </c:pt>
                <c:pt idx="101">
                  <c:v>0.8146853146853148</c:v>
                </c:pt>
                <c:pt idx="102">
                  <c:v>0.87062937062937051</c:v>
                </c:pt>
                <c:pt idx="103">
                  <c:v>0.92832167832167845</c:v>
                </c:pt>
                <c:pt idx="104">
                  <c:v>0.97552447552447541</c:v>
                </c:pt>
                <c:pt idx="105">
                  <c:v>1</c:v>
                </c:pt>
                <c:pt idx="106">
                  <c:v>0.98426573426573416</c:v>
                </c:pt>
                <c:pt idx="107">
                  <c:v>0.95629370629370625</c:v>
                </c:pt>
                <c:pt idx="108">
                  <c:v>0.94230769230769262</c:v>
                </c:pt>
                <c:pt idx="109">
                  <c:v>0.9370629370629372</c:v>
                </c:pt>
                <c:pt idx="110">
                  <c:v>0.94580419580419595</c:v>
                </c:pt>
                <c:pt idx="111">
                  <c:v>0.95629370629370625</c:v>
                </c:pt>
                <c:pt idx="112">
                  <c:v>0.93356643356643387</c:v>
                </c:pt>
                <c:pt idx="113">
                  <c:v>0.91783216783216803</c:v>
                </c:pt>
                <c:pt idx="114">
                  <c:v>0.85489510489510512</c:v>
                </c:pt>
                <c:pt idx="115">
                  <c:v>0.80419580419580439</c:v>
                </c:pt>
                <c:pt idx="116">
                  <c:v>0.75524475524475521</c:v>
                </c:pt>
                <c:pt idx="117">
                  <c:v>0.67832167832167845</c:v>
                </c:pt>
                <c:pt idx="118">
                  <c:v>0.59090909090909094</c:v>
                </c:pt>
                <c:pt idx="119">
                  <c:v>0.53321678321678334</c:v>
                </c:pt>
                <c:pt idx="120">
                  <c:v>0.51923076923076916</c:v>
                </c:pt>
                <c:pt idx="121">
                  <c:v>0.53846153846153855</c:v>
                </c:pt>
                <c:pt idx="122">
                  <c:v>0.55944055944055959</c:v>
                </c:pt>
                <c:pt idx="123">
                  <c:v>0.57342657342657344</c:v>
                </c:pt>
                <c:pt idx="124">
                  <c:v>0.58741258741258739</c:v>
                </c:pt>
                <c:pt idx="125">
                  <c:v>0.60139860139860135</c:v>
                </c:pt>
                <c:pt idx="126">
                  <c:v>0.61713286713286719</c:v>
                </c:pt>
                <c:pt idx="127">
                  <c:v>0.63461538461538469</c:v>
                </c:pt>
                <c:pt idx="128">
                  <c:v>0.64685314685314699</c:v>
                </c:pt>
                <c:pt idx="129">
                  <c:v>0.64160839160839156</c:v>
                </c:pt>
                <c:pt idx="130">
                  <c:v>0.62412587412587406</c:v>
                </c:pt>
                <c:pt idx="131">
                  <c:v>0.6048951048951049</c:v>
                </c:pt>
              </c:numCache>
            </c:numRef>
          </c:val>
          <c:smooth val="0"/>
          <c:extLst>
            <c:ext xmlns:c16="http://schemas.microsoft.com/office/drawing/2014/chart" uri="{C3380CC4-5D6E-409C-BE32-E72D297353CC}">
              <c16:uniqueId val="{00000000-93FB-4B68-9343-47D72B5730FA}"/>
            </c:ext>
          </c:extLst>
        </c:ser>
        <c:ser>
          <c:idx val="1"/>
          <c:order val="1"/>
          <c:tx>
            <c:strRef>
              <c:f>Sheet1!$H$1</c:f>
              <c:strCache>
                <c:ptCount val="1"/>
                <c:pt idx="0">
                  <c:v>기준금리</c:v>
                </c:pt>
              </c:strCache>
            </c:strRef>
          </c:tx>
          <c:spPr>
            <a:ln w="28575" cap="rnd">
              <a:solidFill>
                <a:schemeClr val="accent2"/>
              </a:solidFill>
              <a:round/>
            </a:ln>
            <a:effectLst/>
          </c:spPr>
          <c:marker>
            <c:symbol val="none"/>
          </c:marker>
          <c:cat>
            <c:numRef>
              <c:f>Sheet1!$F$2:$F$133</c:f>
              <c:numCache>
                <c:formatCode>yyyy"년"\ m"월";@</c:formatCode>
                <c:ptCount val="132"/>
                <c:pt idx="0">
                  <c:v>41275</c:v>
                </c:pt>
                <c:pt idx="1">
                  <c:v>41306</c:v>
                </c:pt>
                <c:pt idx="2">
                  <c:v>41334</c:v>
                </c:pt>
                <c:pt idx="3">
                  <c:v>41365</c:v>
                </c:pt>
                <c:pt idx="4">
                  <c:v>41395</c:v>
                </c:pt>
                <c:pt idx="5">
                  <c:v>41426</c:v>
                </c:pt>
                <c:pt idx="6">
                  <c:v>41456</c:v>
                </c:pt>
                <c:pt idx="7">
                  <c:v>41487</c:v>
                </c:pt>
                <c:pt idx="8">
                  <c:v>41518</c:v>
                </c:pt>
                <c:pt idx="9">
                  <c:v>41548</c:v>
                </c:pt>
                <c:pt idx="10">
                  <c:v>41579</c:v>
                </c:pt>
                <c:pt idx="11">
                  <c:v>41609</c:v>
                </c:pt>
                <c:pt idx="12">
                  <c:v>41640</c:v>
                </c:pt>
                <c:pt idx="13">
                  <c:v>41671</c:v>
                </c:pt>
                <c:pt idx="14">
                  <c:v>41699</c:v>
                </c:pt>
                <c:pt idx="15">
                  <c:v>41730</c:v>
                </c:pt>
                <c:pt idx="16">
                  <c:v>41760</c:v>
                </c:pt>
                <c:pt idx="17">
                  <c:v>41791</c:v>
                </c:pt>
                <c:pt idx="18">
                  <c:v>41821</c:v>
                </c:pt>
                <c:pt idx="19">
                  <c:v>41852</c:v>
                </c:pt>
                <c:pt idx="20">
                  <c:v>41883</c:v>
                </c:pt>
                <c:pt idx="21">
                  <c:v>41913</c:v>
                </c:pt>
                <c:pt idx="22">
                  <c:v>41944</c:v>
                </c:pt>
                <c:pt idx="23">
                  <c:v>41974</c:v>
                </c:pt>
                <c:pt idx="24">
                  <c:v>42005</c:v>
                </c:pt>
                <c:pt idx="25">
                  <c:v>42036</c:v>
                </c:pt>
                <c:pt idx="26">
                  <c:v>42064</c:v>
                </c:pt>
                <c:pt idx="27">
                  <c:v>42095</c:v>
                </c:pt>
                <c:pt idx="28">
                  <c:v>42125</c:v>
                </c:pt>
                <c:pt idx="29">
                  <c:v>42156</c:v>
                </c:pt>
                <c:pt idx="30">
                  <c:v>42186</c:v>
                </c:pt>
                <c:pt idx="31">
                  <c:v>42217</c:v>
                </c:pt>
                <c:pt idx="32">
                  <c:v>42248</c:v>
                </c:pt>
                <c:pt idx="33">
                  <c:v>42278</c:v>
                </c:pt>
                <c:pt idx="34">
                  <c:v>42309</c:v>
                </c:pt>
                <c:pt idx="35">
                  <c:v>42339</c:v>
                </c:pt>
                <c:pt idx="36">
                  <c:v>42370</c:v>
                </c:pt>
                <c:pt idx="37">
                  <c:v>42401</c:v>
                </c:pt>
                <c:pt idx="38">
                  <c:v>42430</c:v>
                </c:pt>
                <c:pt idx="39">
                  <c:v>42461</c:v>
                </c:pt>
                <c:pt idx="40">
                  <c:v>42491</c:v>
                </c:pt>
                <c:pt idx="41">
                  <c:v>42522</c:v>
                </c:pt>
                <c:pt idx="42">
                  <c:v>42552</c:v>
                </c:pt>
                <c:pt idx="43">
                  <c:v>42583</c:v>
                </c:pt>
                <c:pt idx="44">
                  <c:v>42614</c:v>
                </c:pt>
                <c:pt idx="45">
                  <c:v>42644</c:v>
                </c:pt>
                <c:pt idx="46">
                  <c:v>42675</c:v>
                </c:pt>
                <c:pt idx="47">
                  <c:v>42705</c:v>
                </c:pt>
                <c:pt idx="48">
                  <c:v>42736</c:v>
                </c:pt>
                <c:pt idx="49">
                  <c:v>42767</c:v>
                </c:pt>
                <c:pt idx="50">
                  <c:v>42795</c:v>
                </c:pt>
                <c:pt idx="51">
                  <c:v>42826</c:v>
                </c:pt>
                <c:pt idx="52">
                  <c:v>42856</c:v>
                </c:pt>
                <c:pt idx="53">
                  <c:v>42887</c:v>
                </c:pt>
                <c:pt idx="54">
                  <c:v>42917</c:v>
                </c:pt>
                <c:pt idx="55">
                  <c:v>42948</c:v>
                </c:pt>
                <c:pt idx="56">
                  <c:v>42979</c:v>
                </c:pt>
                <c:pt idx="57">
                  <c:v>43009</c:v>
                </c:pt>
                <c:pt idx="58">
                  <c:v>43040</c:v>
                </c:pt>
                <c:pt idx="59">
                  <c:v>43070</c:v>
                </c:pt>
                <c:pt idx="60">
                  <c:v>43101</c:v>
                </c:pt>
                <c:pt idx="61">
                  <c:v>43132</c:v>
                </c:pt>
                <c:pt idx="62">
                  <c:v>43160</c:v>
                </c:pt>
                <c:pt idx="63">
                  <c:v>43191</c:v>
                </c:pt>
                <c:pt idx="64">
                  <c:v>43221</c:v>
                </c:pt>
                <c:pt idx="65">
                  <c:v>43252</c:v>
                </c:pt>
                <c:pt idx="66">
                  <c:v>43282</c:v>
                </c:pt>
                <c:pt idx="67">
                  <c:v>43313</c:v>
                </c:pt>
                <c:pt idx="68">
                  <c:v>43344</c:v>
                </c:pt>
                <c:pt idx="69">
                  <c:v>43374</c:v>
                </c:pt>
                <c:pt idx="70">
                  <c:v>43405</c:v>
                </c:pt>
                <c:pt idx="71">
                  <c:v>43435</c:v>
                </c:pt>
                <c:pt idx="72">
                  <c:v>43466</c:v>
                </c:pt>
                <c:pt idx="73">
                  <c:v>43497</c:v>
                </c:pt>
                <c:pt idx="74">
                  <c:v>43525</c:v>
                </c:pt>
                <c:pt idx="75">
                  <c:v>43556</c:v>
                </c:pt>
                <c:pt idx="76">
                  <c:v>43586</c:v>
                </c:pt>
                <c:pt idx="77">
                  <c:v>43617</c:v>
                </c:pt>
                <c:pt idx="78">
                  <c:v>43647</c:v>
                </c:pt>
                <c:pt idx="79">
                  <c:v>43678</c:v>
                </c:pt>
                <c:pt idx="80">
                  <c:v>43709</c:v>
                </c:pt>
                <c:pt idx="81">
                  <c:v>43739</c:v>
                </c:pt>
                <c:pt idx="82">
                  <c:v>43770</c:v>
                </c:pt>
                <c:pt idx="83">
                  <c:v>43800</c:v>
                </c:pt>
                <c:pt idx="84">
                  <c:v>43831</c:v>
                </c:pt>
                <c:pt idx="85">
                  <c:v>43862</c:v>
                </c:pt>
                <c:pt idx="86">
                  <c:v>43891</c:v>
                </c:pt>
                <c:pt idx="87">
                  <c:v>43922</c:v>
                </c:pt>
                <c:pt idx="88">
                  <c:v>43952</c:v>
                </c:pt>
                <c:pt idx="89">
                  <c:v>43983</c:v>
                </c:pt>
                <c:pt idx="90">
                  <c:v>44013</c:v>
                </c:pt>
                <c:pt idx="91">
                  <c:v>44044</c:v>
                </c:pt>
                <c:pt idx="92">
                  <c:v>44075</c:v>
                </c:pt>
                <c:pt idx="93">
                  <c:v>44105</c:v>
                </c:pt>
                <c:pt idx="94">
                  <c:v>44136</c:v>
                </c:pt>
                <c:pt idx="95">
                  <c:v>44166</c:v>
                </c:pt>
                <c:pt idx="96">
                  <c:v>44197</c:v>
                </c:pt>
                <c:pt idx="97">
                  <c:v>44228</c:v>
                </c:pt>
                <c:pt idx="98">
                  <c:v>44256</c:v>
                </c:pt>
                <c:pt idx="99">
                  <c:v>44287</c:v>
                </c:pt>
                <c:pt idx="100">
                  <c:v>44317</c:v>
                </c:pt>
                <c:pt idx="101">
                  <c:v>44348</c:v>
                </c:pt>
                <c:pt idx="102">
                  <c:v>44378</c:v>
                </c:pt>
                <c:pt idx="103">
                  <c:v>44409</c:v>
                </c:pt>
                <c:pt idx="104">
                  <c:v>44440</c:v>
                </c:pt>
                <c:pt idx="105">
                  <c:v>44470</c:v>
                </c:pt>
                <c:pt idx="106">
                  <c:v>44501</c:v>
                </c:pt>
                <c:pt idx="107">
                  <c:v>44531</c:v>
                </c:pt>
                <c:pt idx="108">
                  <c:v>44562</c:v>
                </c:pt>
                <c:pt idx="109">
                  <c:v>44593</c:v>
                </c:pt>
                <c:pt idx="110">
                  <c:v>44621</c:v>
                </c:pt>
                <c:pt idx="111">
                  <c:v>44652</c:v>
                </c:pt>
                <c:pt idx="112">
                  <c:v>44682</c:v>
                </c:pt>
                <c:pt idx="113">
                  <c:v>44713</c:v>
                </c:pt>
                <c:pt idx="114">
                  <c:v>44743</c:v>
                </c:pt>
                <c:pt idx="115">
                  <c:v>44774</c:v>
                </c:pt>
                <c:pt idx="116">
                  <c:v>44805</c:v>
                </c:pt>
                <c:pt idx="117">
                  <c:v>44835</c:v>
                </c:pt>
                <c:pt idx="118">
                  <c:v>44866</c:v>
                </c:pt>
                <c:pt idx="119">
                  <c:v>44896</c:v>
                </c:pt>
                <c:pt idx="120">
                  <c:v>44927</c:v>
                </c:pt>
                <c:pt idx="121">
                  <c:v>44958</c:v>
                </c:pt>
                <c:pt idx="122">
                  <c:v>44986</c:v>
                </c:pt>
                <c:pt idx="123">
                  <c:v>45017</c:v>
                </c:pt>
                <c:pt idx="124">
                  <c:v>45047</c:v>
                </c:pt>
                <c:pt idx="125">
                  <c:v>45078</c:v>
                </c:pt>
                <c:pt idx="126">
                  <c:v>45108</c:v>
                </c:pt>
                <c:pt idx="127">
                  <c:v>45139</c:v>
                </c:pt>
                <c:pt idx="128">
                  <c:v>45170</c:v>
                </c:pt>
                <c:pt idx="129">
                  <c:v>45200</c:v>
                </c:pt>
                <c:pt idx="130">
                  <c:v>45231</c:v>
                </c:pt>
                <c:pt idx="131">
                  <c:v>45261</c:v>
                </c:pt>
              </c:numCache>
            </c:numRef>
          </c:cat>
          <c:val>
            <c:numRef>
              <c:f>Sheet1!$H$2:$H$133</c:f>
              <c:numCache>
                <c:formatCode>General</c:formatCode>
                <c:ptCount val="132"/>
                <c:pt idx="0">
                  <c:v>0.75</c:v>
                </c:pt>
                <c:pt idx="1">
                  <c:v>0.75</c:v>
                </c:pt>
                <c:pt idx="2">
                  <c:v>0.75</c:v>
                </c:pt>
                <c:pt idx="3">
                  <c:v>0.75</c:v>
                </c:pt>
                <c:pt idx="4">
                  <c:v>0.66666666666666663</c:v>
                </c:pt>
                <c:pt idx="5">
                  <c:v>0.66666666666666663</c:v>
                </c:pt>
                <c:pt idx="6">
                  <c:v>0.66666666666666663</c:v>
                </c:pt>
                <c:pt idx="7">
                  <c:v>0.66666666666666663</c:v>
                </c:pt>
                <c:pt idx="8">
                  <c:v>0.66666666666666663</c:v>
                </c:pt>
                <c:pt idx="9">
                  <c:v>0.66666666666666663</c:v>
                </c:pt>
                <c:pt idx="10">
                  <c:v>0.66666666666666663</c:v>
                </c:pt>
                <c:pt idx="11">
                  <c:v>0.66666666666666663</c:v>
                </c:pt>
                <c:pt idx="12">
                  <c:v>0.66666666666666663</c:v>
                </c:pt>
                <c:pt idx="13">
                  <c:v>0.66666666666666663</c:v>
                </c:pt>
                <c:pt idx="14">
                  <c:v>0.66666666666666663</c:v>
                </c:pt>
                <c:pt idx="15">
                  <c:v>0.66666666666666663</c:v>
                </c:pt>
                <c:pt idx="16">
                  <c:v>0.66666666666666663</c:v>
                </c:pt>
                <c:pt idx="17">
                  <c:v>0.66666666666666663</c:v>
                </c:pt>
                <c:pt idx="18">
                  <c:v>0.66666666666666663</c:v>
                </c:pt>
                <c:pt idx="19">
                  <c:v>0.58333333333333337</c:v>
                </c:pt>
                <c:pt idx="20">
                  <c:v>0.58333333333333337</c:v>
                </c:pt>
                <c:pt idx="21">
                  <c:v>0.5</c:v>
                </c:pt>
                <c:pt idx="22">
                  <c:v>0.5</c:v>
                </c:pt>
                <c:pt idx="23">
                  <c:v>0.5</c:v>
                </c:pt>
                <c:pt idx="24">
                  <c:v>0.5</c:v>
                </c:pt>
                <c:pt idx="25">
                  <c:v>0.5</c:v>
                </c:pt>
                <c:pt idx="26">
                  <c:v>0.41666666666666669</c:v>
                </c:pt>
                <c:pt idx="27">
                  <c:v>0.41666666666666669</c:v>
                </c:pt>
                <c:pt idx="28">
                  <c:v>0.41666666666666669</c:v>
                </c:pt>
                <c:pt idx="29">
                  <c:v>0.33333333333333331</c:v>
                </c:pt>
                <c:pt idx="30">
                  <c:v>0.33333333333333331</c:v>
                </c:pt>
                <c:pt idx="31">
                  <c:v>0.33333333333333331</c:v>
                </c:pt>
                <c:pt idx="32">
                  <c:v>0.33333333333333331</c:v>
                </c:pt>
                <c:pt idx="33">
                  <c:v>0.33333333333333331</c:v>
                </c:pt>
                <c:pt idx="34">
                  <c:v>0.33333333333333331</c:v>
                </c:pt>
                <c:pt idx="35">
                  <c:v>0.33333333333333331</c:v>
                </c:pt>
                <c:pt idx="36">
                  <c:v>0.33333333333333331</c:v>
                </c:pt>
                <c:pt idx="37">
                  <c:v>0.33333333333333331</c:v>
                </c:pt>
                <c:pt idx="38">
                  <c:v>0.33333333333333331</c:v>
                </c:pt>
                <c:pt idx="39">
                  <c:v>0.33333333333333331</c:v>
                </c:pt>
                <c:pt idx="40">
                  <c:v>0.33333333333333331</c:v>
                </c:pt>
                <c:pt idx="41">
                  <c:v>0.25</c:v>
                </c:pt>
                <c:pt idx="42">
                  <c:v>0.25</c:v>
                </c:pt>
                <c:pt idx="43">
                  <c:v>0.25</c:v>
                </c:pt>
                <c:pt idx="44">
                  <c:v>0.25</c:v>
                </c:pt>
                <c:pt idx="45">
                  <c:v>0.25</c:v>
                </c:pt>
                <c:pt idx="46">
                  <c:v>0.25</c:v>
                </c:pt>
                <c:pt idx="47">
                  <c:v>0.25</c:v>
                </c:pt>
                <c:pt idx="48">
                  <c:v>0.25</c:v>
                </c:pt>
                <c:pt idx="49">
                  <c:v>0.25</c:v>
                </c:pt>
                <c:pt idx="50">
                  <c:v>0.25</c:v>
                </c:pt>
                <c:pt idx="51">
                  <c:v>0.25</c:v>
                </c:pt>
                <c:pt idx="52">
                  <c:v>0.25</c:v>
                </c:pt>
                <c:pt idx="53">
                  <c:v>0.25</c:v>
                </c:pt>
                <c:pt idx="54">
                  <c:v>0.25</c:v>
                </c:pt>
                <c:pt idx="55">
                  <c:v>0.25</c:v>
                </c:pt>
                <c:pt idx="56">
                  <c:v>0.25</c:v>
                </c:pt>
                <c:pt idx="57">
                  <c:v>0.25</c:v>
                </c:pt>
                <c:pt idx="58">
                  <c:v>0.33333333333333331</c:v>
                </c:pt>
                <c:pt idx="59">
                  <c:v>0.33333333333333331</c:v>
                </c:pt>
                <c:pt idx="60">
                  <c:v>0.33333333333333331</c:v>
                </c:pt>
                <c:pt idx="61">
                  <c:v>0.33333333333333331</c:v>
                </c:pt>
                <c:pt idx="62">
                  <c:v>0.33333333333333331</c:v>
                </c:pt>
                <c:pt idx="63">
                  <c:v>0.33333333333333331</c:v>
                </c:pt>
                <c:pt idx="64">
                  <c:v>0.33333333333333331</c:v>
                </c:pt>
                <c:pt idx="65">
                  <c:v>0.33333333333333331</c:v>
                </c:pt>
                <c:pt idx="66">
                  <c:v>0.33333333333333331</c:v>
                </c:pt>
                <c:pt idx="67">
                  <c:v>0.33333333333333331</c:v>
                </c:pt>
                <c:pt idx="68">
                  <c:v>0.33333333333333331</c:v>
                </c:pt>
                <c:pt idx="69">
                  <c:v>0.33333333333333331</c:v>
                </c:pt>
                <c:pt idx="70">
                  <c:v>0.41666666666666669</c:v>
                </c:pt>
                <c:pt idx="71">
                  <c:v>0.41666666666666669</c:v>
                </c:pt>
                <c:pt idx="72">
                  <c:v>0.41666666666666669</c:v>
                </c:pt>
                <c:pt idx="73">
                  <c:v>0.41666666666666669</c:v>
                </c:pt>
                <c:pt idx="74">
                  <c:v>0.41666666666666669</c:v>
                </c:pt>
                <c:pt idx="75">
                  <c:v>0.41666666666666669</c:v>
                </c:pt>
                <c:pt idx="76">
                  <c:v>0.41666666666666669</c:v>
                </c:pt>
                <c:pt idx="77">
                  <c:v>0.41666666666666669</c:v>
                </c:pt>
                <c:pt idx="78">
                  <c:v>0.33333333333333331</c:v>
                </c:pt>
                <c:pt idx="79">
                  <c:v>0.33333333333333331</c:v>
                </c:pt>
                <c:pt idx="80">
                  <c:v>0.33333333333333331</c:v>
                </c:pt>
                <c:pt idx="81">
                  <c:v>0.25</c:v>
                </c:pt>
                <c:pt idx="82">
                  <c:v>0.25</c:v>
                </c:pt>
                <c:pt idx="83">
                  <c:v>0.25</c:v>
                </c:pt>
                <c:pt idx="84">
                  <c:v>0.25</c:v>
                </c:pt>
                <c:pt idx="85">
                  <c:v>0.25</c:v>
                </c:pt>
                <c:pt idx="86">
                  <c:v>8.3333333333333329E-2</c:v>
                </c:pt>
                <c:pt idx="87">
                  <c:v>8.3333333333333329E-2</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8.3333333333333329E-2</c:v>
                </c:pt>
                <c:pt idx="104">
                  <c:v>8.3333333333333329E-2</c:v>
                </c:pt>
                <c:pt idx="105">
                  <c:v>8.3333333333333329E-2</c:v>
                </c:pt>
                <c:pt idx="106">
                  <c:v>0.16666666666666671</c:v>
                </c:pt>
                <c:pt idx="107">
                  <c:v>0.16666666666666671</c:v>
                </c:pt>
                <c:pt idx="108">
                  <c:v>0.25</c:v>
                </c:pt>
                <c:pt idx="109">
                  <c:v>0.25</c:v>
                </c:pt>
                <c:pt idx="110">
                  <c:v>0.25</c:v>
                </c:pt>
                <c:pt idx="111">
                  <c:v>0.33333333333333331</c:v>
                </c:pt>
                <c:pt idx="112">
                  <c:v>0.41666666666666669</c:v>
                </c:pt>
                <c:pt idx="113">
                  <c:v>0.41666666666666669</c:v>
                </c:pt>
                <c:pt idx="114">
                  <c:v>0.58333333333333337</c:v>
                </c:pt>
                <c:pt idx="115">
                  <c:v>0.66666666666666663</c:v>
                </c:pt>
                <c:pt idx="116">
                  <c:v>0.66666666666666663</c:v>
                </c:pt>
                <c:pt idx="117">
                  <c:v>0.83333333333333337</c:v>
                </c:pt>
                <c:pt idx="118">
                  <c:v>0.91666666666666663</c:v>
                </c:pt>
                <c:pt idx="119">
                  <c:v>0.91666666666666663</c:v>
                </c:pt>
                <c:pt idx="120">
                  <c:v>1</c:v>
                </c:pt>
                <c:pt idx="121">
                  <c:v>1</c:v>
                </c:pt>
                <c:pt idx="122">
                  <c:v>1</c:v>
                </c:pt>
                <c:pt idx="123">
                  <c:v>1</c:v>
                </c:pt>
                <c:pt idx="124">
                  <c:v>1</c:v>
                </c:pt>
                <c:pt idx="125">
                  <c:v>1</c:v>
                </c:pt>
                <c:pt idx="126">
                  <c:v>1</c:v>
                </c:pt>
                <c:pt idx="127">
                  <c:v>1</c:v>
                </c:pt>
                <c:pt idx="128">
                  <c:v>1</c:v>
                </c:pt>
                <c:pt idx="129">
                  <c:v>1</c:v>
                </c:pt>
                <c:pt idx="130">
                  <c:v>1</c:v>
                </c:pt>
                <c:pt idx="131">
                  <c:v>1</c:v>
                </c:pt>
              </c:numCache>
            </c:numRef>
          </c:val>
          <c:smooth val="0"/>
          <c:extLst>
            <c:ext xmlns:c16="http://schemas.microsoft.com/office/drawing/2014/chart" uri="{C3380CC4-5D6E-409C-BE32-E72D297353CC}">
              <c16:uniqueId val="{00000001-93FB-4B68-9343-47D72B5730FA}"/>
            </c:ext>
          </c:extLst>
        </c:ser>
        <c:ser>
          <c:idx val="2"/>
          <c:order val="2"/>
          <c:tx>
            <c:strRef>
              <c:f>Sheet1!$I$1</c:f>
              <c:strCache>
                <c:ptCount val="1"/>
                <c:pt idx="0">
                  <c:v>소비자물가지수</c:v>
                </c:pt>
              </c:strCache>
            </c:strRef>
          </c:tx>
          <c:spPr>
            <a:ln w="28575" cap="rnd">
              <a:solidFill>
                <a:schemeClr val="accent3"/>
              </a:solidFill>
              <a:round/>
            </a:ln>
            <a:effectLst/>
          </c:spPr>
          <c:marker>
            <c:symbol val="none"/>
          </c:marker>
          <c:cat>
            <c:numRef>
              <c:f>Sheet1!$F$2:$F$133</c:f>
              <c:numCache>
                <c:formatCode>yyyy"년"\ m"월";@</c:formatCode>
                <c:ptCount val="132"/>
                <c:pt idx="0">
                  <c:v>41275</c:v>
                </c:pt>
                <c:pt idx="1">
                  <c:v>41306</c:v>
                </c:pt>
                <c:pt idx="2">
                  <c:v>41334</c:v>
                </c:pt>
                <c:pt idx="3">
                  <c:v>41365</c:v>
                </c:pt>
                <c:pt idx="4">
                  <c:v>41395</c:v>
                </c:pt>
                <c:pt idx="5">
                  <c:v>41426</c:v>
                </c:pt>
                <c:pt idx="6">
                  <c:v>41456</c:v>
                </c:pt>
                <c:pt idx="7">
                  <c:v>41487</c:v>
                </c:pt>
                <c:pt idx="8">
                  <c:v>41518</c:v>
                </c:pt>
                <c:pt idx="9">
                  <c:v>41548</c:v>
                </c:pt>
                <c:pt idx="10">
                  <c:v>41579</c:v>
                </c:pt>
                <c:pt idx="11">
                  <c:v>41609</c:v>
                </c:pt>
                <c:pt idx="12">
                  <c:v>41640</c:v>
                </c:pt>
                <c:pt idx="13">
                  <c:v>41671</c:v>
                </c:pt>
                <c:pt idx="14">
                  <c:v>41699</c:v>
                </c:pt>
                <c:pt idx="15">
                  <c:v>41730</c:v>
                </c:pt>
                <c:pt idx="16">
                  <c:v>41760</c:v>
                </c:pt>
                <c:pt idx="17">
                  <c:v>41791</c:v>
                </c:pt>
                <c:pt idx="18">
                  <c:v>41821</c:v>
                </c:pt>
                <c:pt idx="19">
                  <c:v>41852</c:v>
                </c:pt>
                <c:pt idx="20">
                  <c:v>41883</c:v>
                </c:pt>
                <c:pt idx="21">
                  <c:v>41913</c:v>
                </c:pt>
                <c:pt idx="22">
                  <c:v>41944</c:v>
                </c:pt>
                <c:pt idx="23">
                  <c:v>41974</c:v>
                </c:pt>
                <c:pt idx="24">
                  <c:v>42005</c:v>
                </c:pt>
                <c:pt idx="25">
                  <c:v>42036</c:v>
                </c:pt>
                <c:pt idx="26">
                  <c:v>42064</c:v>
                </c:pt>
                <c:pt idx="27">
                  <c:v>42095</c:v>
                </c:pt>
                <c:pt idx="28">
                  <c:v>42125</c:v>
                </c:pt>
                <c:pt idx="29">
                  <c:v>42156</c:v>
                </c:pt>
                <c:pt idx="30">
                  <c:v>42186</c:v>
                </c:pt>
                <c:pt idx="31">
                  <c:v>42217</c:v>
                </c:pt>
                <c:pt idx="32">
                  <c:v>42248</c:v>
                </c:pt>
                <c:pt idx="33">
                  <c:v>42278</c:v>
                </c:pt>
                <c:pt idx="34">
                  <c:v>42309</c:v>
                </c:pt>
                <c:pt idx="35">
                  <c:v>42339</c:v>
                </c:pt>
                <c:pt idx="36">
                  <c:v>42370</c:v>
                </c:pt>
                <c:pt idx="37">
                  <c:v>42401</c:v>
                </c:pt>
                <c:pt idx="38">
                  <c:v>42430</c:v>
                </c:pt>
                <c:pt idx="39">
                  <c:v>42461</c:v>
                </c:pt>
                <c:pt idx="40">
                  <c:v>42491</c:v>
                </c:pt>
                <c:pt idx="41">
                  <c:v>42522</c:v>
                </c:pt>
                <c:pt idx="42">
                  <c:v>42552</c:v>
                </c:pt>
                <c:pt idx="43">
                  <c:v>42583</c:v>
                </c:pt>
                <c:pt idx="44">
                  <c:v>42614</c:v>
                </c:pt>
                <c:pt idx="45">
                  <c:v>42644</c:v>
                </c:pt>
                <c:pt idx="46">
                  <c:v>42675</c:v>
                </c:pt>
                <c:pt idx="47">
                  <c:v>42705</c:v>
                </c:pt>
                <c:pt idx="48">
                  <c:v>42736</c:v>
                </c:pt>
                <c:pt idx="49">
                  <c:v>42767</c:v>
                </c:pt>
                <c:pt idx="50">
                  <c:v>42795</c:v>
                </c:pt>
                <c:pt idx="51">
                  <c:v>42826</c:v>
                </c:pt>
                <c:pt idx="52">
                  <c:v>42856</c:v>
                </c:pt>
                <c:pt idx="53">
                  <c:v>42887</c:v>
                </c:pt>
                <c:pt idx="54">
                  <c:v>42917</c:v>
                </c:pt>
                <c:pt idx="55">
                  <c:v>42948</c:v>
                </c:pt>
                <c:pt idx="56">
                  <c:v>42979</c:v>
                </c:pt>
                <c:pt idx="57">
                  <c:v>43009</c:v>
                </c:pt>
                <c:pt idx="58">
                  <c:v>43040</c:v>
                </c:pt>
                <c:pt idx="59">
                  <c:v>43070</c:v>
                </c:pt>
                <c:pt idx="60">
                  <c:v>43101</c:v>
                </c:pt>
                <c:pt idx="61">
                  <c:v>43132</c:v>
                </c:pt>
                <c:pt idx="62">
                  <c:v>43160</c:v>
                </c:pt>
                <c:pt idx="63">
                  <c:v>43191</c:v>
                </c:pt>
                <c:pt idx="64">
                  <c:v>43221</c:v>
                </c:pt>
                <c:pt idx="65">
                  <c:v>43252</c:v>
                </c:pt>
                <c:pt idx="66">
                  <c:v>43282</c:v>
                </c:pt>
                <c:pt idx="67">
                  <c:v>43313</c:v>
                </c:pt>
                <c:pt idx="68">
                  <c:v>43344</c:v>
                </c:pt>
                <c:pt idx="69">
                  <c:v>43374</c:v>
                </c:pt>
                <c:pt idx="70">
                  <c:v>43405</c:v>
                </c:pt>
                <c:pt idx="71">
                  <c:v>43435</c:v>
                </c:pt>
                <c:pt idx="72">
                  <c:v>43466</c:v>
                </c:pt>
                <c:pt idx="73">
                  <c:v>43497</c:v>
                </c:pt>
                <c:pt idx="74">
                  <c:v>43525</c:v>
                </c:pt>
                <c:pt idx="75">
                  <c:v>43556</c:v>
                </c:pt>
                <c:pt idx="76">
                  <c:v>43586</c:v>
                </c:pt>
                <c:pt idx="77">
                  <c:v>43617</c:v>
                </c:pt>
                <c:pt idx="78">
                  <c:v>43647</c:v>
                </c:pt>
                <c:pt idx="79">
                  <c:v>43678</c:v>
                </c:pt>
                <c:pt idx="80">
                  <c:v>43709</c:v>
                </c:pt>
                <c:pt idx="81">
                  <c:v>43739</c:v>
                </c:pt>
                <c:pt idx="82">
                  <c:v>43770</c:v>
                </c:pt>
                <c:pt idx="83">
                  <c:v>43800</c:v>
                </c:pt>
                <c:pt idx="84">
                  <c:v>43831</c:v>
                </c:pt>
                <c:pt idx="85">
                  <c:v>43862</c:v>
                </c:pt>
                <c:pt idx="86">
                  <c:v>43891</c:v>
                </c:pt>
                <c:pt idx="87">
                  <c:v>43922</c:v>
                </c:pt>
                <c:pt idx="88">
                  <c:v>43952</c:v>
                </c:pt>
                <c:pt idx="89">
                  <c:v>43983</c:v>
                </c:pt>
                <c:pt idx="90">
                  <c:v>44013</c:v>
                </c:pt>
                <c:pt idx="91">
                  <c:v>44044</c:v>
                </c:pt>
                <c:pt idx="92">
                  <c:v>44075</c:v>
                </c:pt>
                <c:pt idx="93">
                  <c:v>44105</c:v>
                </c:pt>
                <c:pt idx="94">
                  <c:v>44136</c:v>
                </c:pt>
                <c:pt idx="95">
                  <c:v>44166</c:v>
                </c:pt>
                <c:pt idx="96">
                  <c:v>44197</c:v>
                </c:pt>
                <c:pt idx="97">
                  <c:v>44228</c:v>
                </c:pt>
                <c:pt idx="98">
                  <c:v>44256</c:v>
                </c:pt>
                <c:pt idx="99">
                  <c:v>44287</c:v>
                </c:pt>
                <c:pt idx="100">
                  <c:v>44317</c:v>
                </c:pt>
                <c:pt idx="101">
                  <c:v>44348</c:v>
                </c:pt>
                <c:pt idx="102">
                  <c:v>44378</c:v>
                </c:pt>
                <c:pt idx="103">
                  <c:v>44409</c:v>
                </c:pt>
                <c:pt idx="104">
                  <c:v>44440</c:v>
                </c:pt>
                <c:pt idx="105">
                  <c:v>44470</c:v>
                </c:pt>
                <c:pt idx="106">
                  <c:v>44501</c:v>
                </c:pt>
                <c:pt idx="107">
                  <c:v>44531</c:v>
                </c:pt>
                <c:pt idx="108">
                  <c:v>44562</c:v>
                </c:pt>
                <c:pt idx="109">
                  <c:v>44593</c:v>
                </c:pt>
                <c:pt idx="110">
                  <c:v>44621</c:v>
                </c:pt>
                <c:pt idx="111">
                  <c:v>44652</c:v>
                </c:pt>
                <c:pt idx="112">
                  <c:v>44682</c:v>
                </c:pt>
                <c:pt idx="113">
                  <c:v>44713</c:v>
                </c:pt>
                <c:pt idx="114">
                  <c:v>44743</c:v>
                </c:pt>
                <c:pt idx="115">
                  <c:v>44774</c:v>
                </c:pt>
                <c:pt idx="116">
                  <c:v>44805</c:v>
                </c:pt>
                <c:pt idx="117">
                  <c:v>44835</c:v>
                </c:pt>
                <c:pt idx="118">
                  <c:v>44866</c:v>
                </c:pt>
                <c:pt idx="119">
                  <c:v>44896</c:v>
                </c:pt>
                <c:pt idx="120">
                  <c:v>44927</c:v>
                </c:pt>
                <c:pt idx="121">
                  <c:v>44958</c:v>
                </c:pt>
                <c:pt idx="122">
                  <c:v>44986</c:v>
                </c:pt>
                <c:pt idx="123">
                  <c:v>45017</c:v>
                </c:pt>
                <c:pt idx="124">
                  <c:v>45047</c:v>
                </c:pt>
                <c:pt idx="125">
                  <c:v>45078</c:v>
                </c:pt>
                <c:pt idx="126">
                  <c:v>45108</c:v>
                </c:pt>
                <c:pt idx="127">
                  <c:v>45139</c:v>
                </c:pt>
                <c:pt idx="128">
                  <c:v>45170</c:v>
                </c:pt>
                <c:pt idx="129">
                  <c:v>45200</c:v>
                </c:pt>
                <c:pt idx="130">
                  <c:v>45231</c:v>
                </c:pt>
                <c:pt idx="131">
                  <c:v>45261</c:v>
                </c:pt>
              </c:numCache>
            </c:numRef>
          </c:cat>
          <c:val>
            <c:numRef>
              <c:f>Sheet1!$I$2:$I$133</c:f>
              <c:numCache>
                <c:formatCode>General</c:formatCode>
                <c:ptCount val="132"/>
                <c:pt idx="0">
                  <c:v>0</c:v>
                </c:pt>
                <c:pt idx="1">
                  <c:v>0</c:v>
                </c:pt>
                <c:pt idx="2">
                  <c:v>0</c:v>
                </c:pt>
                <c:pt idx="3">
                  <c:v>0</c:v>
                </c:pt>
                <c:pt idx="4">
                  <c:v>0</c:v>
                </c:pt>
                <c:pt idx="5">
                  <c:v>0</c:v>
                </c:pt>
                <c:pt idx="6">
                  <c:v>0</c:v>
                </c:pt>
                <c:pt idx="7">
                  <c:v>0</c:v>
                </c:pt>
                <c:pt idx="8">
                  <c:v>0</c:v>
                </c:pt>
                <c:pt idx="9">
                  <c:v>0</c:v>
                </c:pt>
                <c:pt idx="10">
                  <c:v>0</c:v>
                </c:pt>
                <c:pt idx="11">
                  <c:v>0</c:v>
                </c:pt>
                <c:pt idx="12">
                  <c:v>6.4516129032258243E-2</c:v>
                </c:pt>
                <c:pt idx="13">
                  <c:v>6.4516129032258243E-2</c:v>
                </c:pt>
                <c:pt idx="14">
                  <c:v>6.4516129032258243E-2</c:v>
                </c:pt>
                <c:pt idx="15">
                  <c:v>6.4516129032258243E-2</c:v>
                </c:pt>
                <c:pt idx="16">
                  <c:v>6.4516129032258243E-2</c:v>
                </c:pt>
                <c:pt idx="17">
                  <c:v>6.4516129032258243E-2</c:v>
                </c:pt>
                <c:pt idx="18">
                  <c:v>6.4516129032258243E-2</c:v>
                </c:pt>
                <c:pt idx="19">
                  <c:v>6.4516129032258243E-2</c:v>
                </c:pt>
                <c:pt idx="20">
                  <c:v>6.4516129032258243E-2</c:v>
                </c:pt>
                <c:pt idx="21">
                  <c:v>6.4516129032258243E-2</c:v>
                </c:pt>
                <c:pt idx="22">
                  <c:v>6.4516129032258243E-2</c:v>
                </c:pt>
                <c:pt idx="23">
                  <c:v>6.4516129032258243E-2</c:v>
                </c:pt>
                <c:pt idx="24">
                  <c:v>0.1021505376344089</c:v>
                </c:pt>
                <c:pt idx="25">
                  <c:v>0.1021505376344089</c:v>
                </c:pt>
                <c:pt idx="26">
                  <c:v>0.1021505376344089</c:v>
                </c:pt>
                <c:pt idx="27">
                  <c:v>0.1021505376344089</c:v>
                </c:pt>
                <c:pt idx="28">
                  <c:v>0.1021505376344089</c:v>
                </c:pt>
                <c:pt idx="29">
                  <c:v>0.1021505376344089</c:v>
                </c:pt>
                <c:pt idx="30">
                  <c:v>0.1021505376344089</c:v>
                </c:pt>
                <c:pt idx="31">
                  <c:v>0.1021505376344089</c:v>
                </c:pt>
                <c:pt idx="32">
                  <c:v>0.1021505376344089</c:v>
                </c:pt>
                <c:pt idx="33">
                  <c:v>0.1021505376344089</c:v>
                </c:pt>
                <c:pt idx="34">
                  <c:v>0.1021505376344089</c:v>
                </c:pt>
                <c:pt idx="35">
                  <c:v>0.1021505376344089</c:v>
                </c:pt>
                <c:pt idx="36">
                  <c:v>0.15053763440860199</c:v>
                </c:pt>
                <c:pt idx="37">
                  <c:v>0.15053763440860199</c:v>
                </c:pt>
                <c:pt idx="38">
                  <c:v>0.15053763440860199</c:v>
                </c:pt>
                <c:pt idx="39">
                  <c:v>0.15053763440860199</c:v>
                </c:pt>
                <c:pt idx="40">
                  <c:v>0.15053763440860199</c:v>
                </c:pt>
                <c:pt idx="41">
                  <c:v>0.15053763440860199</c:v>
                </c:pt>
                <c:pt idx="42">
                  <c:v>0.15053763440860199</c:v>
                </c:pt>
                <c:pt idx="43">
                  <c:v>0.15053763440860199</c:v>
                </c:pt>
                <c:pt idx="44">
                  <c:v>0.15053763440860199</c:v>
                </c:pt>
                <c:pt idx="45">
                  <c:v>0.15053763440860199</c:v>
                </c:pt>
                <c:pt idx="46">
                  <c:v>0.15053763440860199</c:v>
                </c:pt>
                <c:pt idx="47">
                  <c:v>0.15053763440860199</c:v>
                </c:pt>
                <c:pt idx="48">
                  <c:v>0.247311827956989</c:v>
                </c:pt>
                <c:pt idx="49">
                  <c:v>0.247311827956989</c:v>
                </c:pt>
                <c:pt idx="50">
                  <c:v>0.247311827956989</c:v>
                </c:pt>
                <c:pt idx="51">
                  <c:v>0.247311827956989</c:v>
                </c:pt>
                <c:pt idx="52">
                  <c:v>0.247311827956989</c:v>
                </c:pt>
                <c:pt idx="53">
                  <c:v>0.247311827956989</c:v>
                </c:pt>
                <c:pt idx="54">
                  <c:v>0.247311827956989</c:v>
                </c:pt>
                <c:pt idx="55">
                  <c:v>0.247311827956989</c:v>
                </c:pt>
                <c:pt idx="56">
                  <c:v>0.247311827956989</c:v>
                </c:pt>
                <c:pt idx="57">
                  <c:v>0.247311827956989</c:v>
                </c:pt>
                <c:pt idx="58">
                  <c:v>0.247311827956989</c:v>
                </c:pt>
                <c:pt idx="59">
                  <c:v>0.247311827956989</c:v>
                </c:pt>
                <c:pt idx="60">
                  <c:v>0.32795698924731159</c:v>
                </c:pt>
                <c:pt idx="61">
                  <c:v>0.32795698924731159</c:v>
                </c:pt>
                <c:pt idx="62">
                  <c:v>0.32795698924731159</c:v>
                </c:pt>
                <c:pt idx="63">
                  <c:v>0.32795698924731159</c:v>
                </c:pt>
                <c:pt idx="64">
                  <c:v>0.32795698924731159</c:v>
                </c:pt>
                <c:pt idx="65">
                  <c:v>0.32795698924731159</c:v>
                </c:pt>
                <c:pt idx="66">
                  <c:v>0.32795698924731159</c:v>
                </c:pt>
                <c:pt idx="67">
                  <c:v>0.32795698924731159</c:v>
                </c:pt>
                <c:pt idx="68">
                  <c:v>0.32795698924731159</c:v>
                </c:pt>
                <c:pt idx="69">
                  <c:v>0.32795698924731159</c:v>
                </c:pt>
                <c:pt idx="70">
                  <c:v>0.32795698924731159</c:v>
                </c:pt>
                <c:pt idx="71">
                  <c:v>0.32795698924731159</c:v>
                </c:pt>
                <c:pt idx="72">
                  <c:v>0.34946236559139798</c:v>
                </c:pt>
                <c:pt idx="73">
                  <c:v>0.34946236559139798</c:v>
                </c:pt>
                <c:pt idx="74">
                  <c:v>0.34946236559139798</c:v>
                </c:pt>
                <c:pt idx="75">
                  <c:v>0.34946236559139798</c:v>
                </c:pt>
                <c:pt idx="76">
                  <c:v>0.34946236559139798</c:v>
                </c:pt>
                <c:pt idx="77">
                  <c:v>0.34946236559139798</c:v>
                </c:pt>
                <c:pt idx="78">
                  <c:v>0.34946236559139798</c:v>
                </c:pt>
                <c:pt idx="79">
                  <c:v>0.34946236559139798</c:v>
                </c:pt>
                <c:pt idx="80">
                  <c:v>0.34946236559139798</c:v>
                </c:pt>
                <c:pt idx="81">
                  <c:v>0.34946236559139798</c:v>
                </c:pt>
                <c:pt idx="82">
                  <c:v>0.34946236559139798</c:v>
                </c:pt>
                <c:pt idx="83">
                  <c:v>0.34946236559139798</c:v>
                </c:pt>
                <c:pt idx="84">
                  <c:v>0.37634408602150549</c:v>
                </c:pt>
                <c:pt idx="85">
                  <c:v>0.37634408602150549</c:v>
                </c:pt>
                <c:pt idx="86">
                  <c:v>0.37634408602150549</c:v>
                </c:pt>
                <c:pt idx="87">
                  <c:v>0.37634408602150549</c:v>
                </c:pt>
                <c:pt idx="88">
                  <c:v>0.37634408602150549</c:v>
                </c:pt>
                <c:pt idx="89">
                  <c:v>0.37634408602150549</c:v>
                </c:pt>
                <c:pt idx="90">
                  <c:v>0.37634408602150549</c:v>
                </c:pt>
                <c:pt idx="91">
                  <c:v>0.37634408602150549</c:v>
                </c:pt>
                <c:pt idx="92">
                  <c:v>0.37634408602150549</c:v>
                </c:pt>
                <c:pt idx="93">
                  <c:v>0.37634408602150549</c:v>
                </c:pt>
                <c:pt idx="94">
                  <c:v>0.37634408602150549</c:v>
                </c:pt>
                <c:pt idx="95">
                  <c:v>0.37634408602150549</c:v>
                </c:pt>
                <c:pt idx="96">
                  <c:v>0.51075268817204311</c:v>
                </c:pt>
                <c:pt idx="97">
                  <c:v>0.51075268817204311</c:v>
                </c:pt>
                <c:pt idx="98">
                  <c:v>0.51075268817204311</c:v>
                </c:pt>
                <c:pt idx="99">
                  <c:v>0.51075268817204311</c:v>
                </c:pt>
                <c:pt idx="100">
                  <c:v>0.51075268817204311</c:v>
                </c:pt>
                <c:pt idx="101">
                  <c:v>0.51075268817204311</c:v>
                </c:pt>
                <c:pt idx="102">
                  <c:v>0.51075268817204311</c:v>
                </c:pt>
                <c:pt idx="103">
                  <c:v>0.51075268817204311</c:v>
                </c:pt>
                <c:pt idx="104">
                  <c:v>0.51075268817204311</c:v>
                </c:pt>
                <c:pt idx="105">
                  <c:v>0.51075268817204311</c:v>
                </c:pt>
                <c:pt idx="106">
                  <c:v>0.51075268817204311</c:v>
                </c:pt>
                <c:pt idx="107">
                  <c:v>0.51075268817204311</c:v>
                </c:pt>
                <c:pt idx="108">
                  <c:v>0.7903225806451617</c:v>
                </c:pt>
                <c:pt idx="109">
                  <c:v>0.7903225806451617</c:v>
                </c:pt>
                <c:pt idx="110">
                  <c:v>0.7903225806451617</c:v>
                </c:pt>
                <c:pt idx="111">
                  <c:v>0.7903225806451617</c:v>
                </c:pt>
                <c:pt idx="112">
                  <c:v>0.7903225806451617</c:v>
                </c:pt>
                <c:pt idx="113">
                  <c:v>0.7903225806451617</c:v>
                </c:pt>
                <c:pt idx="114">
                  <c:v>0.7903225806451617</c:v>
                </c:pt>
                <c:pt idx="115">
                  <c:v>0.7903225806451617</c:v>
                </c:pt>
                <c:pt idx="116">
                  <c:v>0.7903225806451617</c:v>
                </c:pt>
                <c:pt idx="117">
                  <c:v>0.7903225806451617</c:v>
                </c:pt>
                <c:pt idx="118">
                  <c:v>0.7903225806451617</c:v>
                </c:pt>
                <c:pt idx="119">
                  <c:v>0.7903225806451617</c:v>
                </c:pt>
                <c:pt idx="120">
                  <c:v>1</c:v>
                </c:pt>
                <c:pt idx="121">
                  <c:v>1</c:v>
                </c:pt>
                <c:pt idx="122">
                  <c:v>1</c:v>
                </c:pt>
                <c:pt idx="123">
                  <c:v>1</c:v>
                </c:pt>
                <c:pt idx="124">
                  <c:v>1</c:v>
                </c:pt>
                <c:pt idx="125">
                  <c:v>1</c:v>
                </c:pt>
                <c:pt idx="126">
                  <c:v>1</c:v>
                </c:pt>
                <c:pt idx="127">
                  <c:v>1</c:v>
                </c:pt>
                <c:pt idx="128">
                  <c:v>1</c:v>
                </c:pt>
                <c:pt idx="129">
                  <c:v>1</c:v>
                </c:pt>
                <c:pt idx="130">
                  <c:v>1</c:v>
                </c:pt>
                <c:pt idx="131">
                  <c:v>1</c:v>
                </c:pt>
              </c:numCache>
            </c:numRef>
          </c:val>
          <c:smooth val="0"/>
          <c:extLst>
            <c:ext xmlns:c16="http://schemas.microsoft.com/office/drawing/2014/chart" uri="{C3380CC4-5D6E-409C-BE32-E72D297353CC}">
              <c16:uniqueId val="{00000002-93FB-4B68-9343-47D72B5730FA}"/>
            </c:ext>
          </c:extLst>
        </c:ser>
        <c:dLbls>
          <c:showLegendKey val="0"/>
          <c:showVal val="0"/>
          <c:showCatName val="0"/>
          <c:showSerName val="0"/>
          <c:showPercent val="0"/>
          <c:showBubbleSize val="0"/>
        </c:dLbls>
        <c:smooth val="0"/>
        <c:axId val="1635032464"/>
        <c:axId val="1635030800"/>
      </c:lineChart>
      <c:dateAx>
        <c:axId val="1635032464"/>
        <c:scaling>
          <c:orientation val="minMax"/>
        </c:scaling>
        <c:delete val="0"/>
        <c:axPos val="b"/>
        <c:numFmt formatCode="yyyy&quot;년&quot;\ m&quot;월&quot;;@"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635030800"/>
        <c:crosses val="autoZero"/>
        <c:auto val="1"/>
        <c:lblOffset val="100"/>
        <c:baseTimeUnit val="months"/>
      </c:dateAx>
      <c:valAx>
        <c:axId val="16350308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16350324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1872D-C6EC-BE48-A641-E1383603EFD4}" type="datetimeFigureOut">
              <a:rPr kumimoji="1" lang="ko-KR" altLang="en-US" smtClean="0"/>
              <a:t>2024-05-24</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5DC92-6F7C-5F4F-87A8-B0B69CB8A4DB}" type="slidenum">
              <a:rPr kumimoji="1" lang="ko-KR" altLang="en-US" smtClean="0"/>
              <a:t>‹#›</a:t>
            </a:fld>
            <a:endParaRPr kumimoji="1" lang="ko-KR" altLang="en-US"/>
          </a:p>
        </p:txBody>
      </p:sp>
    </p:spTree>
    <p:extLst>
      <p:ext uri="{BB962C8B-B14F-4D97-AF65-F5344CB8AC3E}">
        <p14:creationId xmlns:p14="http://schemas.microsoft.com/office/powerpoint/2010/main" val="17499237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6</a:t>
            </a:fld>
            <a:endParaRPr kumimoji="1" lang="ko-KR" altLang="en-US"/>
          </a:p>
        </p:txBody>
      </p:sp>
    </p:spTree>
    <p:extLst>
      <p:ext uri="{BB962C8B-B14F-4D97-AF65-F5344CB8AC3E}">
        <p14:creationId xmlns:p14="http://schemas.microsoft.com/office/powerpoint/2010/main" val="390138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30</a:t>
            </a:fld>
            <a:endParaRPr kumimoji="1" lang="ko-KR" altLang="en-US"/>
          </a:p>
        </p:txBody>
      </p:sp>
    </p:spTree>
    <p:extLst>
      <p:ext uri="{BB962C8B-B14F-4D97-AF65-F5344CB8AC3E}">
        <p14:creationId xmlns:p14="http://schemas.microsoft.com/office/powerpoint/2010/main" val="231992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32</a:t>
            </a:fld>
            <a:endParaRPr kumimoji="1" lang="ko-KR" altLang="en-US"/>
          </a:p>
        </p:txBody>
      </p:sp>
    </p:spTree>
    <p:extLst>
      <p:ext uri="{BB962C8B-B14F-4D97-AF65-F5344CB8AC3E}">
        <p14:creationId xmlns:p14="http://schemas.microsoft.com/office/powerpoint/2010/main" val="103312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34</a:t>
            </a:fld>
            <a:endParaRPr kumimoji="1" lang="ko-KR" altLang="en-US"/>
          </a:p>
        </p:txBody>
      </p:sp>
    </p:spTree>
    <p:extLst>
      <p:ext uri="{BB962C8B-B14F-4D97-AF65-F5344CB8AC3E}">
        <p14:creationId xmlns:p14="http://schemas.microsoft.com/office/powerpoint/2010/main" val="820199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35</a:t>
            </a:fld>
            <a:endParaRPr kumimoji="1" lang="ko-KR" altLang="en-US"/>
          </a:p>
        </p:txBody>
      </p:sp>
    </p:spTree>
    <p:extLst>
      <p:ext uri="{BB962C8B-B14F-4D97-AF65-F5344CB8AC3E}">
        <p14:creationId xmlns:p14="http://schemas.microsoft.com/office/powerpoint/2010/main" val="4200722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36</a:t>
            </a:fld>
            <a:endParaRPr kumimoji="1" lang="ko-KR" altLang="en-US"/>
          </a:p>
        </p:txBody>
      </p:sp>
    </p:spTree>
    <p:extLst>
      <p:ext uri="{BB962C8B-B14F-4D97-AF65-F5344CB8AC3E}">
        <p14:creationId xmlns:p14="http://schemas.microsoft.com/office/powerpoint/2010/main" val="2201543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42</a:t>
            </a:fld>
            <a:endParaRPr kumimoji="1" lang="ko-KR" altLang="en-US"/>
          </a:p>
        </p:txBody>
      </p:sp>
    </p:spTree>
    <p:extLst>
      <p:ext uri="{BB962C8B-B14F-4D97-AF65-F5344CB8AC3E}">
        <p14:creationId xmlns:p14="http://schemas.microsoft.com/office/powerpoint/2010/main" val="3765396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4C5DC92-6F7C-5F4F-87A8-B0B69CB8A4DB}" type="slidenum">
              <a:rPr kumimoji="1" lang="ko-KR" altLang="en-US" smtClean="0"/>
              <a:t>43</a:t>
            </a:fld>
            <a:endParaRPr kumimoji="1" lang="ko-KR" altLang="en-US"/>
          </a:p>
        </p:txBody>
      </p:sp>
    </p:spTree>
    <p:extLst>
      <p:ext uri="{BB962C8B-B14F-4D97-AF65-F5344CB8AC3E}">
        <p14:creationId xmlns:p14="http://schemas.microsoft.com/office/powerpoint/2010/main" val="23677886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chemeClr val="bg1"/>
        </a:solidFill>
        <a:effectLst/>
      </p:bgPr>
    </p:bg>
    <p:spTree>
      <p:nvGrpSpPr>
        <p:cNvPr id="1" name="Shape 25"/>
        <p:cNvGrpSpPr/>
        <p:nvPr/>
      </p:nvGrpSpPr>
      <p:grpSpPr>
        <a:xfrm>
          <a:off x="0" y="0"/>
          <a:ext cx="0" cy="0"/>
          <a:chOff x="0" y="0"/>
          <a:chExt cx="0" cy="0"/>
        </a:xfrm>
      </p:grpSpPr>
      <p:sp>
        <p:nvSpPr>
          <p:cNvPr id="22" name="직사각형 21">
            <a:extLst>
              <a:ext uri="{FF2B5EF4-FFF2-40B4-BE49-F238E27FC236}">
                <a16:creationId xmlns:a16="http://schemas.microsoft.com/office/drawing/2014/main" id="{83A584CC-1991-8659-942C-BFB5C79B4B1E}"/>
              </a:ext>
            </a:extLst>
          </p:cNvPr>
          <p:cNvSpPr/>
          <p:nvPr userDrawn="1"/>
        </p:nvSpPr>
        <p:spPr>
          <a:xfrm>
            <a:off x="1904996" y="-1"/>
            <a:ext cx="10287005" cy="502410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72" name="Picture 48" descr="Page 2 | Birds Eye View City Stock Photos, Images and Backgrounds for Free  Download">
            <a:extLst>
              <a:ext uri="{FF2B5EF4-FFF2-40B4-BE49-F238E27FC236}">
                <a16:creationId xmlns:a16="http://schemas.microsoft.com/office/drawing/2014/main" id="{B80D85EB-38A2-04F3-CD6B-62527D9FAADE}"/>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904995" y="0"/>
            <a:ext cx="10287005" cy="6858004"/>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A7ABC311-CE53-1CA2-2334-41352FD22590}"/>
              </a:ext>
            </a:extLst>
          </p:cNvPr>
          <p:cNvSpPr/>
          <p:nvPr userDrawn="1"/>
        </p:nvSpPr>
        <p:spPr>
          <a:xfrm rot="16200000">
            <a:off x="5179054" y="-154948"/>
            <a:ext cx="1833894" cy="12192002"/>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3B0DDE42-A893-C03C-A076-D8AD448A7ADB}"/>
              </a:ext>
            </a:extLst>
          </p:cNvPr>
          <p:cNvGrpSpPr/>
          <p:nvPr userDrawn="1"/>
        </p:nvGrpSpPr>
        <p:grpSpPr>
          <a:xfrm>
            <a:off x="2135560" y="5085184"/>
            <a:ext cx="5688632" cy="1700894"/>
            <a:chOff x="479376" y="4941168"/>
            <a:chExt cx="5688632" cy="1700894"/>
          </a:xfrm>
        </p:grpSpPr>
        <p:sp>
          <p:nvSpPr>
            <p:cNvPr id="4" name="Google Shape;1411;p152">
              <a:extLst>
                <a:ext uri="{FF2B5EF4-FFF2-40B4-BE49-F238E27FC236}">
                  <a16:creationId xmlns:a16="http://schemas.microsoft.com/office/drawing/2014/main" id="{A465F122-586E-C0E5-6878-56D460C80E7F}"/>
                </a:ext>
              </a:extLst>
            </p:cNvPr>
            <p:cNvSpPr txBox="1"/>
            <p:nvPr userDrawn="1"/>
          </p:nvSpPr>
          <p:spPr>
            <a:xfrm>
              <a:off x="479376" y="5205328"/>
              <a:ext cx="5191873" cy="1436734"/>
            </a:xfrm>
            <a:prstGeom prst="rect">
              <a:avLst/>
            </a:prstGeom>
            <a:noFill/>
            <a:ln>
              <a:noFill/>
            </a:ln>
          </p:spPr>
          <p:txBody>
            <a:bodyPr spcFirstLastPara="1" wrap="square" lIns="0" tIns="0" rIns="0" bIns="0" anchor="ctr" anchorCtr="0">
              <a:noAutofit/>
            </a:bodyPr>
            <a:lstStyle/>
            <a:p>
              <a:pPr>
                <a:lnSpc>
                  <a:spcPct val="115000"/>
                </a:lnSpc>
              </a:pPr>
              <a:r>
                <a:rPr lang="en-US" altLang="ko-KR" sz="40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[DAPT] </a:t>
              </a:r>
              <a:r>
                <a:rPr lang="ko-KR" altLang="en-US" sz="40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집 가격 분석</a:t>
              </a:r>
              <a:endParaRPr lang="en-US" altLang="ko-KR" sz="40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endParaRPr>
            </a:p>
            <a:p>
              <a:pPr>
                <a:lnSpc>
                  <a:spcPct val="115000"/>
                </a:lnSpc>
              </a:pPr>
              <a:r>
                <a:rPr lang="en-US" altLang="ko-KR"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 </a:t>
              </a:r>
              <a:r>
                <a:rPr lang="ko-KR" altLang="en-US"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경제</a:t>
              </a:r>
              <a:r>
                <a:rPr lang="en-US" altLang="ko-KR"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 </a:t>
              </a:r>
              <a:r>
                <a:rPr lang="ko-KR" altLang="en-US"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정치</a:t>
              </a:r>
              <a:r>
                <a:rPr lang="en-US" altLang="ko-KR"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a:t>
              </a:r>
              <a:r>
                <a:rPr lang="ko-KR" altLang="en-US"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사회</a:t>
              </a:r>
              <a:r>
                <a:rPr lang="ko-KR" altLang="en-US" sz="3200" b="1" kern="1200" spc="-150" baseline="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rPr>
                <a:t> 변수를 중심으로</a:t>
              </a:r>
              <a:endParaRPr lang="ko-KR" altLang="en-US" sz="3200" b="1" kern="1200" spc="-15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Pretendard"/>
              </a:endParaRPr>
            </a:p>
          </p:txBody>
        </p:sp>
        <p:sp>
          <p:nvSpPr>
            <p:cNvPr id="6" name="Google Shape;1412;p152">
              <a:extLst>
                <a:ext uri="{FF2B5EF4-FFF2-40B4-BE49-F238E27FC236}">
                  <a16:creationId xmlns:a16="http://schemas.microsoft.com/office/drawing/2014/main" id="{EC235572-EA03-263E-E385-5D358C2A8BD3}"/>
                </a:ext>
              </a:extLst>
            </p:cNvPr>
            <p:cNvSpPr txBox="1"/>
            <p:nvPr userDrawn="1"/>
          </p:nvSpPr>
          <p:spPr>
            <a:xfrm>
              <a:off x="479376" y="4941168"/>
              <a:ext cx="5688632" cy="308000"/>
            </a:xfrm>
            <a:prstGeom prst="rect">
              <a:avLst/>
            </a:prstGeom>
            <a:noFill/>
            <a:ln>
              <a:noFill/>
            </a:ln>
          </p:spPr>
          <p:txBody>
            <a:bodyPr spcFirstLastPara="1" wrap="square" lIns="0" tIns="0" rIns="0" bIns="0" anchor="ctr" anchorCtr="0">
              <a:noAutofit/>
            </a:bodyPr>
            <a:lstStyle/>
            <a:p>
              <a:r>
                <a:rPr lang="en-US" sz="1400" b="1" u="none" kern="1200" dirty="0">
                  <a:solidFill>
                    <a:schemeClr val="bg1"/>
                  </a:solidFill>
                  <a:latin typeface="Pretendard" pitchFamily="2" charset="0"/>
                  <a:ea typeface="Pretendard" pitchFamily="2" charset="0"/>
                  <a:cs typeface="Pretendard" pitchFamily="2" charset="0"/>
                  <a:sym typeface="Pretendard"/>
                </a:rPr>
                <a:t>May. 24 / 2024 </a:t>
              </a:r>
            </a:p>
            <a:p>
              <a:r>
                <a:rPr lang="ko-KR" altLang="en-US" sz="1400" b="1" u="none" kern="1200" dirty="0">
                  <a:solidFill>
                    <a:schemeClr val="bg1"/>
                  </a:solidFill>
                  <a:latin typeface="Pretendard" pitchFamily="2" charset="0"/>
                  <a:ea typeface="Pretendard" pitchFamily="2" charset="0"/>
                  <a:cs typeface="Pretendard" pitchFamily="2" charset="0"/>
                  <a:sym typeface="Pretendard"/>
                </a:rPr>
                <a:t>제</a:t>
              </a:r>
              <a:r>
                <a:rPr lang="en-US" sz="1400" b="1" u="none" kern="1200" dirty="0">
                  <a:solidFill>
                    <a:schemeClr val="bg1"/>
                  </a:solidFill>
                  <a:latin typeface="Pretendard" pitchFamily="2" charset="0"/>
                  <a:ea typeface="Pretendard" pitchFamily="2" charset="0"/>
                  <a:cs typeface="Pretendard" pitchFamily="2" charset="0"/>
                  <a:sym typeface="Pretendard"/>
                </a:rPr>
                <a:t>2</a:t>
              </a:r>
              <a:r>
                <a:rPr lang="ko-KR" altLang="en-US" sz="1400" b="1" u="none" kern="1200" dirty="0">
                  <a:solidFill>
                    <a:schemeClr val="bg1"/>
                  </a:solidFill>
                  <a:latin typeface="Pretendard" pitchFamily="2" charset="0"/>
                  <a:ea typeface="Pretendard" pitchFamily="2" charset="0"/>
                  <a:cs typeface="Pretendard" pitchFamily="2" charset="0"/>
                  <a:sym typeface="Pretendard"/>
                </a:rPr>
                <a:t>차 </a:t>
              </a:r>
              <a:r>
                <a:rPr lang="ko-KR" altLang="en-US" sz="1400" b="1" u="none" kern="1200" dirty="0" err="1">
                  <a:solidFill>
                    <a:schemeClr val="bg1"/>
                  </a:solidFill>
                  <a:latin typeface="Pretendard" pitchFamily="2" charset="0"/>
                  <a:ea typeface="Pretendard" pitchFamily="2" charset="0"/>
                  <a:cs typeface="Pretendard" pitchFamily="2" charset="0"/>
                  <a:sym typeface="Pretendard"/>
                </a:rPr>
                <a:t>미니프로젝트</a:t>
              </a:r>
              <a:r>
                <a:rPr lang="en-US" altLang="ko-KR" sz="1400" b="1" u="none" kern="1200" dirty="0">
                  <a:solidFill>
                    <a:schemeClr val="bg1"/>
                  </a:solidFill>
                  <a:latin typeface="Pretendard" pitchFamily="2" charset="0"/>
                  <a:ea typeface="Pretendard" pitchFamily="2" charset="0"/>
                  <a:cs typeface="Pretendard" pitchFamily="2" charset="0"/>
                  <a:sym typeface="Pretendard"/>
                </a:rPr>
                <a:t>_</a:t>
              </a:r>
              <a:r>
                <a:rPr lang="ko-KR" altLang="en-US" sz="1400" b="1" u="none" kern="1200" dirty="0">
                  <a:solidFill>
                    <a:schemeClr val="bg1"/>
                  </a:solidFill>
                  <a:latin typeface="Pretendard" pitchFamily="2" charset="0"/>
                  <a:ea typeface="Pretendard" pitchFamily="2" charset="0"/>
                  <a:cs typeface="Pretendard" pitchFamily="2" charset="0"/>
                  <a:sym typeface="Pretendard"/>
                </a:rPr>
                <a:t>최종 발표 </a:t>
              </a:r>
              <a:r>
                <a:rPr lang="en-US" sz="1400" b="1" u="none" kern="1200" dirty="0">
                  <a:solidFill>
                    <a:schemeClr val="bg1"/>
                  </a:solidFill>
                  <a:latin typeface="Pretendard" pitchFamily="2" charset="0"/>
                  <a:ea typeface="Pretendard" pitchFamily="2" charset="0"/>
                  <a:cs typeface="Pretendard" pitchFamily="2" charset="0"/>
                  <a:sym typeface="Pretendard"/>
                </a:rPr>
                <a:t>@ </a:t>
              </a:r>
              <a:r>
                <a:rPr lang="ko-KR" altLang="en-US" sz="1400" b="1" u="none" kern="1200" dirty="0">
                  <a:solidFill>
                    <a:schemeClr val="bg1"/>
                  </a:solidFill>
                  <a:latin typeface="Pretendard" pitchFamily="2" charset="0"/>
                  <a:ea typeface="Pretendard" pitchFamily="2" charset="0"/>
                  <a:cs typeface="Pretendard" pitchFamily="2" charset="0"/>
                  <a:sym typeface="Pretendard"/>
                </a:rPr>
                <a:t>연세</a:t>
              </a:r>
              <a:r>
                <a:rPr lang="en-US" altLang="ko-KR" sz="1400" b="1" u="none" kern="1200" dirty="0">
                  <a:solidFill>
                    <a:schemeClr val="bg1"/>
                  </a:solidFill>
                  <a:latin typeface="Pretendard" pitchFamily="2" charset="0"/>
                  <a:ea typeface="Pretendard" pitchFamily="2" charset="0"/>
                  <a:cs typeface="Pretendard" pitchFamily="2" charset="0"/>
                  <a:sym typeface="Pretendard"/>
                </a:rPr>
                <a:t>IT</a:t>
              </a:r>
              <a:r>
                <a:rPr lang="ko-KR" altLang="en-US" sz="1400" b="1" u="none" kern="1200" dirty="0" err="1">
                  <a:solidFill>
                    <a:schemeClr val="bg1"/>
                  </a:solidFill>
                  <a:latin typeface="Pretendard" pitchFamily="2" charset="0"/>
                  <a:ea typeface="Pretendard" pitchFamily="2" charset="0"/>
                  <a:cs typeface="Pretendard" pitchFamily="2" charset="0"/>
                  <a:sym typeface="Pretendard"/>
                </a:rPr>
                <a:t>미래교육원</a:t>
              </a:r>
              <a:r>
                <a:rPr lang="ko-KR" altLang="en-US" sz="1400" b="1" u="none" kern="1200" dirty="0">
                  <a:solidFill>
                    <a:schemeClr val="bg1"/>
                  </a:solidFill>
                  <a:latin typeface="Pretendard" pitchFamily="2" charset="0"/>
                  <a:ea typeface="Pretendard" pitchFamily="2" charset="0"/>
                  <a:cs typeface="Pretendard" pitchFamily="2" charset="0"/>
                  <a:sym typeface="Pretendard"/>
                </a:rPr>
                <a:t> </a:t>
              </a:r>
              <a:r>
                <a:rPr lang="en-US" altLang="ko-KR" sz="1400" b="1" u="none" kern="1200" dirty="0">
                  <a:solidFill>
                    <a:schemeClr val="bg1"/>
                  </a:solidFill>
                  <a:latin typeface="Pretendard" pitchFamily="2" charset="0"/>
                  <a:ea typeface="Pretendard" pitchFamily="2" charset="0"/>
                  <a:cs typeface="Pretendard" pitchFamily="2" charset="0"/>
                  <a:sym typeface="Pretendard"/>
                </a:rPr>
                <a:t>(702</a:t>
              </a:r>
              <a:r>
                <a:rPr lang="ko-KR" altLang="en-US" sz="1400" b="1" u="none" kern="1200" dirty="0">
                  <a:solidFill>
                    <a:schemeClr val="bg1"/>
                  </a:solidFill>
                  <a:latin typeface="Pretendard" pitchFamily="2" charset="0"/>
                  <a:ea typeface="Pretendard" pitchFamily="2" charset="0"/>
                  <a:cs typeface="Pretendard" pitchFamily="2" charset="0"/>
                  <a:sym typeface="Pretendard"/>
                </a:rPr>
                <a:t>호</a:t>
              </a:r>
              <a:r>
                <a:rPr lang="en-US" altLang="ko-KR" sz="1400" b="1" u="none" kern="1200" dirty="0">
                  <a:solidFill>
                    <a:schemeClr val="bg1"/>
                  </a:solidFill>
                  <a:latin typeface="Pretendard" pitchFamily="2" charset="0"/>
                  <a:ea typeface="Pretendard" pitchFamily="2" charset="0"/>
                  <a:cs typeface="Pretendard" pitchFamily="2" charset="0"/>
                  <a:sym typeface="Pretendard"/>
                </a:rPr>
                <a:t>)</a:t>
              </a:r>
              <a:endParaRPr sz="1400" b="1" u="none" kern="1200" dirty="0">
                <a:solidFill>
                  <a:schemeClr val="bg1"/>
                </a:solidFill>
                <a:latin typeface="Pretendard" pitchFamily="2" charset="0"/>
                <a:ea typeface="Pretendard" pitchFamily="2" charset="0"/>
                <a:cs typeface="Pretendard" pitchFamily="2" charset="0"/>
                <a:sym typeface="Pretendard"/>
              </a:endParaRPr>
            </a:p>
          </p:txBody>
        </p:sp>
      </p:grpSp>
      <p:sp>
        <p:nvSpPr>
          <p:cNvPr id="16" name="직사각형 15">
            <a:extLst>
              <a:ext uri="{FF2B5EF4-FFF2-40B4-BE49-F238E27FC236}">
                <a16:creationId xmlns:a16="http://schemas.microsoft.com/office/drawing/2014/main" id="{046437DD-5513-769A-D60C-C56BE27F71FC}"/>
              </a:ext>
            </a:extLst>
          </p:cNvPr>
          <p:cNvSpPr/>
          <p:nvPr userDrawn="1"/>
        </p:nvSpPr>
        <p:spPr>
          <a:xfrm>
            <a:off x="0" y="0"/>
            <a:ext cx="1904997" cy="6858000"/>
          </a:xfrm>
          <a:prstGeom prst="rect">
            <a:avLst/>
          </a:prstGeom>
          <a:solidFill>
            <a:srgbClr val="40404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42" name="Picture 18">
            <a:extLst>
              <a:ext uri="{FF2B5EF4-FFF2-40B4-BE49-F238E27FC236}">
                <a16:creationId xmlns:a16="http://schemas.microsoft.com/office/drawing/2014/main" id="{96F9D4E3-DCE2-3346-A39E-12482413EFC8}"/>
              </a:ext>
            </a:extLst>
          </p:cNvPr>
          <p:cNvPicPr>
            <a:picLocks noChangeAspect="1" noChangeArrowheads="1"/>
          </p:cNvPicPr>
          <p:nvPr userDrawn="1"/>
        </p:nvPicPr>
        <p:blipFill rotWithShape="1">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7995" t="14129" r="7995" b="14129"/>
          <a:stretch/>
        </p:blipFill>
        <p:spPr bwMode="auto">
          <a:xfrm>
            <a:off x="67818" y="5201305"/>
            <a:ext cx="1769360" cy="15109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C238FA6-D7D0-BD68-CD18-8EC70AFC91A5}"/>
              </a:ext>
            </a:extLst>
          </p:cNvPr>
          <p:cNvPicPr>
            <a:picLocks noChangeAspect="1" noChangeArrowheads="1"/>
          </p:cNvPicPr>
          <p:nvPr userDrawn="1"/>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7818" y="145701"/>
            <a:ext cx="1769360" cy="176936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3A55010-551C-C7AD-4F5C-B1BB4A95B161}"/>
              </a:ext>
            </a:extLst>
          </p:cNvPr>
          <p:cNvPicPr>
            <a:picLocks noChangeAspect="1" noChangeArrowheads="1"/>
          </p:cNvPicPr>
          <p:nvPr userDrawn="1"/>
        </p:nvPicPr>
        <p:blipFill rotWithShape="1">
          <a:blip r:embed="rId8">
            <a:duotone>
              <a:prstClr val="black"/>
              <a:schemeClr val="accent3">
                <a:tint val="45000"/>
                <a:satMod val="400000"/>
              </a:schemeClr>
            </a:duotone>
            <a:extLst>
              <a:ext uri="{28A0092B-C50C-407E-A947-70E740481C1C}">
                <a14:useLocalDpi xmlns:a14="http://schemas.microsoft.com/office/drawing/2010/main" val="0"/>
              </a:ext>
            </a:extLst>
          </a:blip>
          <a:srcRect l="11141" r="11141"/>
          <a:stretch/>
        </p:blipFill>
        <p:spPr bwMode="auto">
          <a:xfrm flipH="1">
            <a:off x="212237" y="2605684"/>
            <a:ext cx="1480522" cy="190499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a:extLst>
              <a:ext uri="{FF2B5EF4-FFF2-40B4-BE49-F238E27FC236}">
                <a16:creationId xmlns:a16="http://schemas.microsoft.com/office/drawing/2014/main" id="{4C0D7ED3-852D-B42C-CEC4-58C1816A3996}"/>
              </a:ext>
            </a:extLst>
          </p:cNvPr>
          <p:cNvGrpSpPr/>
          <p:nvPr userDrawn="1"/>
        </p:nvGrpSpPr>
        <p:grpSpPr>
          <a:xfrm>
            <a:off x="8688288" y="5353667"/>
            <a:ext cx="2830954" cy="1174770"/>
            <a:chOff x="8688288" y="5353667"/>
            <a:chExt cx="2830954" cy="1174770"/>
          </a:xfrm>
        </p:grpSpPr>
        <p:pic>
          <p:nvPicPr>
            <p:cNvPr id="12" name="그림 1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344472" y="5353667"/>
              <a:ext cx="1174770" cy="1174770"/>
            </a:xfrm>
            <a:prstGeom prst="rect">
              <a:avLst/>
            </a:prstGeom>
          </p:spPr>
        </p:pic>
        <p:pic>
          <p:nvPicPr>
            <p:cNvPr id="13" name="그림 12"/>
            <p:cNvPicPr>
              <a:picLocks noChangeAspect="1"/>
            </p:cNvPicPr>
            <p:nvPr userDrawn="1"/>
          </p:nvPicPr>
          <p:blipFill rotWithShape="1">
            <a:blip r:embed="rId10"/>
            <a:srcRect l="10109" t="8586" r="10244" b="8449"/>
            <a:stretch/>
          </p:blipFill>
          <p:spPr>
            <a:xfrm>
              <a:off x="8688288" y="5353667"/>
              <a:ext cx="1198264" cy="1174770"/>
            </a:xfrm>
            <a:prstGeom prst="rect">
              <a:avLst/>
            </a:prstGeom>
          </p:spPr>
        </p:pic>
      </p:grpSp>
    </p:spTree>
    <p:extLst>
      <p:ext uri="{BB962C8B-B14F-4D97-AF65-F5344CB8AC3E}">
        <p14:creationId xmlns:p14="http://schemas.microsoft.com/office/powerpoint/2010/main" val="332793023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목차">
    <p:spTree>
      <p:nvGrpSpPr>
        <p:cNvPr id="1" name=""/>
        <p:cNvGrpSpPr/>
        <p:nvPr/>
      </p:nvGrpSpPr>
      <p:grpSpPr>
        <a:xfrm>
          <a:off x="0" y="0"/>
          <a:ext cx="0" cy="0"/>
          <a:chOff x="0" y="0"/>
          <a:chExt cx="0" cy="0"/>
        </a:xfrm>
      </p:grpSpPr>
      <p:sp>
        <p:nvSpPr>
          <p:cNvPr id="6" name="직사각형 5"/>
          <p:cNvSpPr/>
          <p:nvPr userDrawn="1"/>
        </p:nvSpPr>
        <p:spPr>
          <a:xfrm>
            <a:off x="1043798" y="496194"/>
            <a:ext cx="354501" cy="48453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b="0" dirty="0">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p:cNvSpPr/>
          <p:nvPr userDrawn="1"/>
        </p:nvSpPr>
        <p:spPr>
          <a:xfrm>
            <a:off x="0" y="0"/>
            <a:ext cx="1054321"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8" name="직사각형 7"/>
          <p:cNvSpPr/>
          <p:nvPr userDrawn="1"/>
        </p:nvSpPr>
        <p:spPr>
          <a:xfrm>
            <a:off x="1398863" y="0"/>
            <a:ext cx="10793137"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2" name="제목 1"/>
          <p:cNvSpPr>
            <a:spLocks noGrp="1"/>
          </p:cNvSpPr>
          <p:nvPr>
            <p:ph type="title"/>
          </p:nvPr>
        </p:nvSpPr>
        <p:spPr>
          <a:xfrm>
            <a:off x="1576113" y="411928"/>
            <a:ext cx="10457777" cy="568800"/>
          </a:xfrm>
        </p:spPr>
        <p:txBody>
          <a:bodyPr>
            <a:noAutofit/>
          </a:bodyPr>
          <a:lstStyle>
            <a:lvl1pPr algn="l">
              <a:defRPr sz="2800" b="0">
                <a:solidFill>
                  <a:srgbClr val="404040"/>
                </a:solidFill>
                <a:latin typeface="Arial" panose="020B0604020202020204" pitchFamily="34" charset="0"/>
                <a:ea typeface="맑은 고딕" panose="020B0503020000020004" pitchFamily="50" charset="-127"/>
                <a:cs typeface="Arial" panose="020B0604020202020204" pitchFamily="34" charset="0"/>
              </a:defRPr>
            </a:lvl1pPr>
          </a:lstStyle>
          <a:p>
            <a:r>
              <a:rPr lang="ko-KR" altLang="en-US" dirty="0"/>
              <a:t>마스터 제목 스타일 편집</a:t>
            </a:r>
          </a:p>
        </p:txBody>
      </p:sp>
      <p:sp>
        <p:nvSpPr>
          <p:cNvPr id="10" name="직사각형 9">
            <a:extLst>
              <a:ext uri="{FF2B5EF4-FFF2-40B4-BE49-F238E27FC236}">
                <a16:creationId xmlns:a16="http://schemas.microsoft.com/office/drawing/2014/main" id="{07B0C68C-855F-4843-B70E-40CD106B2703}"/>
              </a:ext>
            </a:extLst>
          </p:cNvPr>
          <p:cNvSpPr/>
          <p:nvPr userDrawn="1"/>
        </p:nvSpPr>
        <p:spPr>
          <a:xfrm>
            <a:off x="1043798" y="1"/>
            <a:ext cx="354501" cy="499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600" b="0" dirty="0">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8163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종료">
    <p:bg>
      <p:bgPr>
        <a:solidFill>
          <a:srgbClr val="F6F4F3"/>
        </a:solidFill>
        <a:effectLst/>
      </p:bgPr>
    </p:bg>
    <p:spTree>
      <p:nvGrpSpPr>
        <p:cNvPr id="1" name=""/>
        <p:cNvGrpSpPr/>
        <p:nvPr/>
      </p:nvGrpSpPr>
      <p:grpSpPr>
        <a:xfrm>
          <a:off x="0" y="0"/>
          <a:ext cx="0" cy="0"/>
          <a:chOff x="0" y="0"/>
          <a:chExt cx="0" cy="0"/>
        </a:xfrm>
      </p:grpSpPr>
      <p:sp>
        <p:nvSpPr>
          <p:cNvPr id="4" name="바닥글 개체 틀 4">
            <a:extLst>
              <a:ext uri="{FF2B5EF4-FFF2-40B4-BE49-F238E27FC236}">
                <a16:creationId xmlns:a16="http://schemas.microsoft.com/office/drawing/2014/main" id="{B29814B9-8E44-658A-07F8-135F3F182CB3}"/>
              </a:ext>
            </a:extLst>
          </p:cNvPr>
          <p:cNvSpPr txBox="1">
            <a:spLocks/>
          </p:cNvSpPr>
          <p:nvPr userDrawn="1"/>
        </p:nvSpPr>
        <p:spPr>
          <a:xfrm>
            <a:off x="11692324" y="6626309"/>
            <a:ext cx="499681" cy="220325"/>
          </a:xfrm>
          <a:prstGeom prst="rect">
            <a:avLst/>
          </a:prstGeom>
          <a:noFill/>
        </p:spPr>
        <p:txBody>
          <a:bodyPr vert="horz" wrap="square" lIns="81034" tIns="40517" rIns="81034" bIns="40517" rtlCol="0" anchor="ctr">
            <a:spAutoFit/>
          </a:bodyPr>
          <a:lstStyle>
            <a:defPPr>
              <a:defRPr lang="ko-KR"/>
            </a:defPPr>
            <a:lvl1pPr marL="0" algn="l" defTabSz="950773" rtl="0" eaLnBrk="1" latinLnBrk="1" hangingPunct="1">
              <a:defRPr sz="1877" kern="1200">
                <a:solidFill>
                  <a:schemeClr val="tx1"/>
                </a:solidFill>
                <a:latin typeface="+mn-lt"/>
                <a:ea typeface="+mn-ea"/>
                <a:cs typeface="+mn-cs"/>
              </a:defRPr>
            </a:lvl1pPr>
            <a:lvl2pPr marL="475386" algn="l" defTabSz="950773" rtl="0" eaLnBrk="1" latinLnBrk="1" hangingPunct="1">
              <a:defRPr sz="1877" kern="1200">
                <a:solidFill>
                  <a:schemeClr val="tx1"/>
                </a:solidFill>
                <a:latin typeface="+mn-lt"/>
                <a:ea typeface="+mn-ea"/>
                <a:cs typeface="+mn-cs"/>
              </a:defRPr>
            </a:lvl2pPr>
            <a:lvl3pPr marL="950773" algn="l" defTabSz="950773" rtl="0" eaLnBrk="1" latinLnBrk="1" hangingPunct="1">
              <a:defRPr sz="1877" kern="1200">
                <a:solidFill>
                  <a:schemeClr val="tx1"/>
                </a:solidFill>
                <a:latin typeface="+mn-lt"/>
                <a:ea typeface="+mn-ea"/>
                <a:cs typeface="+mn-cs"/>
              </a:defRPr>
            </a:lvl3pPr>
            <a:lvl4pPr marL="1426160" algn="l" defTabSz="950773" rtl="0" eaLnBrk="1" latinLnBrk="1" hangingPunct="1">
              <a:defRPr sz="1877" kern="1200">
                <a:solidFill>
                  <a:schemeClr val="tx1"/>
                </a:solidFill>
                <a:latin typeface="+mn-lt"/>
                <a:ea typeface="+mn-ea"/>
                <a:cs typeface="+mn-cs"/>
              </a:defRPr>
            </a:lvl4pPr>
            <a:lvl5pPr marL="1901545" algn="l" defTabSz="950773" rtl="0" eaLnBrk="1" latinLnBrk="1" hangingPunct="1">
              <a:defRPr sz="1877" kern="1200">
                <a:solidFill>
                  <a:schemeClr val="tx1"/>
                </a:solidFill>
                <a:latin typeface="+mn-lt"/>
                <a:ea typeface="+mn-ea"/>
                <a:cs typeface="+mn-cs"/>
              </a:defRPr>
            </a:lvl5pPr>
            <a:lvl6pPr marL="2376931" algn="l" defTabSz="950773" rtl="0" eaLnBrk="1" latinLnBrk="1" hangingPunct="1">
              <a:defRPr sz="1877" kern="1200">
                <a:solidFill>
                  <a:schemeClr val="tx1"/>
                </a:solidFill>
                <a:latin typeface="+mn-lt"/>
                <a:ea typeface="+mn-ea"/>
                <a:cs typeface="+mn-cs"/>
              </a:defRPr>
            </a:lvl6pPr>
            <a:lvl7pPr marL="2852318" algn="l" defTabSz="950773" rtl="0" eaLnBrk="1" latinLnBrk="1" hangingPunct="1">
              <a:defRPr sz="1877" kern="1200">
                <a:solidFill>
                  <a:schemeClr val="tx1"/>
                </a:solidFill>
                <a:latin typeface="+mn-lt"/>
                <a:ea typeface="+mn-ea"/>
                <a:cs typeface="+mn-cs"/>
              </a:defRPr>
            </a:lvl7pPr>
            <a:lvl8pPr marL="3327704" algn="l" defTabSz="950773" rtl="0" eaLnBrk="1" latinLnBrk="1" hangingPunct="1">
              <a:defRPr sz="1877" kern="1200">
                <a:solidFill>
                  <a:schemeClr val="tx1"/>
                </a:solidFill>
                <a:latin typeface="+mn-lt"/>
                <a:ea typeface="+mn-ea"/>
                <a:cs typeface="+mn-cs"/>
              </a:defRPr>
            </a:lvl8pPr>
            <a:lvl9pPr marL="3803090" algn="l" defTabSz="950773" rtl="0" eaLnBrk="1" latinLnBrk="1" hangingPunct="1">
              <a:defRPr sz="1877" kern="1200">
                <a:solidFill>
                  <a:schemeClr val="tx1"/>
                </a:solidFill>
                <a:latin typeface="+mn-lt"/>
                <a:ea typeface="+mn-ea"/>
                <a:cs typeface="+mn-cs"/>
              </a:defRPr>
            </a:lvl9pPr>
          </a:lstStyle>
          <a:p>
            <a:pPr lvl="0" algn="r" defTabSz="810362">
              <a:defRPr/>
            </a:pPr>
            <a:fld id="{A0A4EEF0-9D29-4E84-B31C-7ED1F00F783C}" type="slidenum">
              <a:rPr lang="ko-KR" altLang="en-US" sz="900" b="0" smtClean="0">
                <a:solidFill>
                  <a:srgbClr val="404040"/>
                </a:solidFill>
                <a:latin typeface="Pretendard" panose="02000503000000020004" pitchFamily="2" charset="-127"/>
                <a:ea typeface="Pretendard" panose="02000503000000020004" pitchFamily="2" charset="-127"/>
                <a:cs typeface="Pretendard" panose="02000503000000020004" pitchFamily="2" charset="-127"/>
              </a:rPr>
              <a:pPr lvl="0" algn="r" defTabSz="810362">
                <a:defRPr/>
              </a:pPr>
              <a:t>‹#›</a:t>
            </a:fld>
            <a:endParaRPr lang="ko-KR" altLang="en-US" sz="900" b="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Google Shape;16;p33">
            <a:extLst>
              <a:ext uri="{FF2B5EF4-FFF2-40B4-BE49-F238E27FC236}">
                <a16:creationId xmlns:a16="http://schemas.microsoft.com/office/drawing/2014/main" id="{A6424695-C937-077A-E6C1-A9625352A9D6}"/>
              </a:ext>
            </a:extLst>
          </p:cNvPr>
          <p:cNvSpPr txBox="1">
            <a:spLocks noGrp="1"/>
          </p:cNvSpPr>
          <p:nvPr>
            <p:ph type="body" idx="10"/>
          </p:nvPr>
        </p:nvSpPr>
        <p:spPr>
          <a:xfrm>
            <a:off x="223334" y="549031"/>
            <a:ext cx="11745332" cy="719730"/>
          </a:xfrm>
          <a:prstGeom prst="rect">
            <a:avLst/>
          </a:prstGeom>
          <a:noFill/>
          <a:ln>
            <a:noFill/>
          </a:ln>
        </p:spPr>
        <p:txBody>
          <a:bodyPr spcFirstLastPara="1" wrap="square" lIns="91425" tIns="91425" rIns="91425" bIns="91425" anchor="ctr" anchorCtr="0">
            <a:noAutofit/>
          </a:bodyPr>
          <a:lstStyle>
            <a:lvl1pPr marL="0" lvl="0" indent="0" algn="just">
              <a:lnSpc>
                <a:spcPct val="120000"/>
              </a:lnSpc>
              <a:spcBef>
                <a:spcPts val="0"/>
              </a:spcBef>
              <a:spcAft>
                <a:spcPts val="0"/>
              </a:spcAft>
              <a:buSzPts val="1800"/>
              <a:buNone/>
              <a:defRPr sz="1600" b="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lang="en-US" dirty="0"/>
          </a:p>
        </p:txBody>
      </p:sp>
      <p:sp>
        <p:nvSpPr>
          <p:cNvPr id="3" name="Google Shape;16;p33">
            <a:extLst>
              <a:ext uri="{FF2B5EF4-FFF2-40B4-BE49-F238E27FC236}">
                <a16:creationId xmlns:a16="http://schemas.microsoft.com/office/drawing/2014/main" id="{96433282-6176-91FD-A1BF-AF9FD8F2C257}"/>
              </a:ext>
            </a:extLst>
          </p:cNvPr>
          <p:cNvSpPr txBox="1">
            <a:spLocks noGrp="1"/>
          </p:cNvSpPr>
          <p:nvPr>
            <p:ph type="body" idx="1"/>
          </p:nvPr>
        </p:nvSpPr>
        <p:spPr>
          <a:xfrm>
            <a:off x="223334" y="154272"/>
            <a:ext cx="8897002" cy="404431"/>
          </a:xfrm>
          <a:prstGeom prst="rect">
            <a:avLst/>
          </a:prstGeom>
          <a:noFill/>
          <a:ln>
            <a:noFill/>
          </a:ln>
        </p:spPr>
        <p:txBody>
          <a:bodyPr spcFirstLastPara="1" wrap="square" lIns="91425" tIns="91425" rIns="91425" bIns="91425" anchor="b" anchorCtr="0">
            <a:noAutofit/>
          </a:bodyPr>
          <a:lstStyle>
            <a:lvl1pPr marL="0" lvl="0" indent="0" algn="l">
              <a:lnSpc>
                <a:spcPct val="100000"/>
              </a:lnSpc>
              <a:spcBef>
                <a:spcPts val="0"/>
              </a:spcBef>
              <a:spcAft>
                <a:spcPts val="0"/>
              </a:spcAft>
              <a:buSzPts val="1800"/>
              <a:buNone/>
              <a:defRPr sz="1500" b="1">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dirty="0"/>
          </a:p>
        </p:txBody>
      </p:sp>
      <p:cxnSp>
        <p:nvCxnSpPr>
          <p:cNvPr id="6" name="직선 연결선 5">
            <a:extLst>
              <a:ext uri="{FF2B5EF4-FFF2-40B4-BE49-F238E27FC236}">
                <a16:creationId xmlns:a16="http://schemas.microsoft.com/office/drawing/2014/main" id="{121893B2-F323-E587-E4E6-2910481C894F}"/>
              </a:ext>
            </a:extLst>
          </p:cNvPr>
          <p:cNvCxnSpPr>
            <a:cxnSpLocks/>
          </p:cNvCxnSpPr>
          <p:nvPr userDrawn="1"/>
        </p:nvCxnSpPr>
        <p:spPr>
          <a:xfrm>
            <a:off x="198657" y="531065"/>
            <a:ext cx="1179468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3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rgbClr val="F6F4F3"/>
        </a:solidFill>
        <a:effectLst/>
      </p:bgPr>
    </p:bg>
    <p:spTree>
      <p:nvGrpSpPr>
        <p:cNvPr id="1" name="Shape 25"/>
        <p:cNvGrpSpPr/>
        <p:nvPr/>
      </p:nvGrpSpPr>
      <p:grpSpPr>
        <a:xfrm>
          <a:off x="0" y="0"/>
          <a:ext cx="0" cy="0"/>
          <a:chOff x="0" y="0"/>
          <a:chExt cx="0" cy="0"/>
        </a:xfrm>
      </p:grpSpPr>
      <p:sp>
        <p:nvSpPr>
          <p:cNvPr id="16" name="직사각형 15"/>
          <p:cNvSpPr/>
          <p:nvPr userDrawn="1"/>
        </p:nvSpPr>
        <p:spPr>
          <a:xfrm>
            <a:off x="0" y="0"/>
            <a:ext cx="12192000"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C44AC51-126C-3ED4-6A40-84C62AA8C5AD}"/>
              </a:ext>
            </a:extLst>
          </p:cNvPr>
          <p:cNvSpPr txBox="1"/>
          <p:nvPr userDrawn="1"/>
        </p:nvSpPr>
        <p:spPr>
          <a:xfrm>
            <a:off x="4670263" y="3152001"/>
            <a:ext cx="2851475" cy="553998"/>
          </a:xfrm>
          <a:prstGeom prst="rect">
            <a:avLst/>
          </a:prstGeom>
          <a:noFill/>
        </p:spPr>
        <p:txBody>
          <a:bodyPr wrap="square" rtlCol="0">
            <a:spAutoFit/>
          </a:bodyPr>
          <a:lstStyle/>
          <a:p>
            <a:pPr algn="ctr"/>
            <a:r>
              <a:rPr kumimoji="1" lang="en-US" altLang="ko-KR" sz="30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30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감 사 합 니 다 </a:t>
            </a:r>
            <a:r>
              <a:rPr kumimoji="1" lang="en-US" altLang="ko-KR" sz="30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3000" b="1" dirty="0" err="1">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337687771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목차">
    <p:bg>
      <p:bgPr>
        <a:solidFill>
          <a:srgbClr val="F6F4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4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FC7FBBB-31FC-6FCE-CADF-0BDBA04DA7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1F1C27B-A5A2-5FA3-4205-2DA155DFB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8752A65E-3ABD-D46E-E8AA-6DB44BE74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2E479-7B37-3A49-A82E-3D4B5C151CB5}" type="datetimeFigureOut">
              <a:rPr kumimoji="1" lang="ko-KR" altLang="en-US" smtClean="0"/>
              <a:t>2024-05-24</a:t>
            </a:fld>
            <a:endParaRPr kumimoji="1" lang="ko-KR" altLang="en-US"/>
          </a:p>
        </p:txBody>
      </p:sp>
      <p:sp>
        <p:nvSpPr>
          <p:cNvPr id="5" name="바닥글 개체 틀 4">
            <a:extLst>
              <a:ext uri="{FF2B5EF4-FFF2-40B4-BE49-F238E27FC236}">
                <a16:creationId xmlns:a16="http://schemas.microsoft.com/office/drawing/2014/main" id="{5E47824A-8FB5-B1C2-5B13-DFD1D4916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95047917-BCFB-5BD5-5863-872B345BF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1850A-3130-954F-B8E5-2D8650B03C8D}" type="slidenum">
              <a:rPr kumimoji="1" lang="ko-KR" altLang="en-US" smtClean="0"/>
              <a:t>‹#›</a:t>
            </a:fld>
            <a:endParaRPr kumimoji="1" lang="ko-KR" altLang="en-US"/>
          </a:p>
        </p:txBody>
      </p:sp>
    </p:spTree>
    <p:extLst>
      <p:ext uri="{BB962C8B-B14F-4D97-AF65-F5344CB8AC3E}">
        <p14:creationId xmlns:p14="http://schemas.microsoft.com/office/powerpoint/2010/main" val="238250683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2" r:id="rId3"/>
    <p:sldLayoutId id="2147483663" r:id="rId4"/>
    <p:sldLayoutId id="2147483667" r:id="rId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image" Target="../media/image49.png"/><Relationship Id="rId26" Type="http://schemas.microsoft.com/office/2007/relationships/hdphoto" Target="../media/hdphoto8.wdp"/><Relationship Id="rId39" Type="http://schemas.microsoft.com/office/2007/relationships/hdphoto" Target="../media/hdphoto11.wdp"/><Relationship Id="rId21" Type="http://schemas.microsoft.com/office/2007/relationships/hdphoto" Target="../media/hdphoto6.wdp"/><Relationship Id="rId34" Type="http://schemas.openxmlformats.org/officeDocument/2006/relationships/image" Target="../media/image58.png"/><Relationship Id="rId42" Type="http://schemas.openxmlformats.org/officeDocument/2006/relationships/image" Target="../media/image64.png"/><Relationship Id="rId47" Type="http://schemas.openxmlformats.org/officeDocument/2006/relationships/image" Target="../media/image68.png"/><Relationship Id="rId50" Type="http://schemas.microsoft.com/office/2007/relationships/hdphoto" Target="../media/hdphoto14.wdp"/><Relationship Id="rId7" Type="http://schemas.openxmlformats.org/officeDocument/2006/relationships/tags" Target="../tags/tag11.xml"/><Relationship Id="rId2" Type="http://schemas.openxmlformats.org/officeDocument/2006/relationships/tags" Target="../tags/tag6.xml"/><Relationship Id="rId16" Type="http://schemas.openxmlformats.org/officeDocument/2006/relationships/image" Target="../media/image47.png"/><Relationship Id="rId29" Type="http://schemas.openxmlformats.org/officeDocument/2006/relationships/image" Target="../media/image55.jpeg"/><Relationship Id="rId11" Type="http://schemas.openxmlformats.org/officeDocument/2006/relationships/tags" Target="../tags/tag15.xml"/><Relationship Id="rId24" Type="http://schemas.openxmlformats.org/officeDocument/2006/relationships/image" Target="../media/image52.png"/><Relationship Id="rId32" Type="http://schemas.openxmlformats.org/officeDocument/2006/relationships/image" Target="../media/image32.png"/><Relationship Id="rId37" Type="http://schemas.microsoft.com/office/2007/relationships/hdphoto" Target="../media/hdphoto10.wdp"/><Relationship Id="rId40" Type="http://schemas.openxmlformats.org/officeDocument/2006/relationships/image" Target="../media/image62.png"/><Relationship Id="rId45" Type="http://schemas.openxmlformats.org/officeDocument/2006/relationships/image" Target="../media/image67.png"/><Relationship Id="rId5" Type="http://schemas.openxmlformats.org/officeDocument/2006/relationships/tags" Target="../tags/tag9.xml"/><Relationship Id="rId15" Type="http://schemas.openxmlformats.org/officeDocument/2006/relationships/image" Target="../media/image31.png"/><Relationship Id="rId23" Type="http://schemas.microsoft.com/office/2007/relationships/hdphoto" Target="../media/hdphoto7.wdp"/><Relationship Id="rId28" Type="http://schemas.microsoft.com/office/2007/relationships/hdphoto" Target="../media/hdphoto9.wdp"/><Relationship Id="rId36" Type="http://schemas.openxmlformats.org/officeDocument/2006/relationships/image" Target="../media/image60.png"/><Relationship Id="rId49" Type="http://schemas.openxmlformats.org/officeDocument/2006/relationships/image" Target="../media/image69.png"/><Relationship Id="rId10" Type="http://schemas.openxmlformats.org/officeDocument/2006/relationships/tags" Target="../tags/tag14.xml"/><Relationship Id="rId19" Type="http://schemas.microsoft.com/office/2007/relationships/hdphoto" Target="../media/hdphoto5.wdp"/><Relationship Id="rId31" Type="http://schemas.openxmlformats.org/officeDocument/2006/relationships/image" Target="../media/image57.png"/><Relationship Id="rId44" Type="http://schemas.openxmlformats.org/officeDocument/2006/relationships/image" Target="../media/image66.png"/><Relationship Id="rId52" Type="http://schemas.openxmlformats.org/officeDocument/2006/relationships/image" Target="../media/image46.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slideLayout" Target="../slideLayouts/slideLayout5.xml"/><Relationship Id="rId22" Type="http://schemas.openxmlformats.org/officeDocument/2006/relationships/image" Target="../media/image51.png"/><Relationship Id="rId27" Type="http://schemas.openxmlformats.org/officeDocument/2006/relationships/image" Target="../media/image54.png"/><Relationship Id="rId30" Type="http://schemas.openxmlformats.org/officeDocument/2006/relationships/image" Target="../media/image56.jpeg"/><Relationship Id="rId35" Type="http://schemas.openxmlformats.org/officeDocument/2006/relationships/image" Target="../media/image59.png"/><Relationship Id="rId43" Type="http://schemas.openxmlformats.org/officeDocument/2006/relationships/image" Target="../media/image65.png"/><Relationship Id="rId48" Type="http://schemas.microsoft.com/office/2007/relationships/hdphoto" Target="../media/hdphoto13.wdp"/><Relationship Id="rId8" Type="http://schemas.openxmlformats.org/officeDocument/2006/relationships/tags" Target="../tags/tag12.xml"/><Relationship Id="rId51" Type="http://schemas.openxmlformats.org/officeDocument/2006/relationships/image" Target="../media/image70.png"/><Relationship Id="rId3" Type="http://schemas.openxmlformats.org/officeDocument/2006/relationships/tags" Target="../tags/tag7.xml"/><Relationship Id="rId12" Type="http://schemas.openxmlformats.org/officeDocument/2006/relationships/tags" Target="../tags/tag16.xml"/><Relationship Id="rId17" Type="http://schemas.openxmlformats.org/officeDocument/2006/relationships/image" Target="../media/image48.png"/><Relationship Id="rId25" Type="http://schemas.openxmlformats.org/officeDocument/2006/relationships/image" Target="../media/image53.png"/><Relationship Id="rId33" Type="http://schemas.microsoft.com/office/2007/relationships/hdphoto" Target="../media/hdphoto4.wdp"/><Relationship Id="rId38" Type="http://schemas.openxmlformats.org/officeDocument/2006/relationships/image" Target="../media/image61.png"/><Relationship Id="rId46" Type="http://schemas.microsoft.com/office/2007/relationships/hdphoto" Target="../media/hdphoto12.wdp"/><Relationship Id="rId20" Type="http://schemas.openxmlformats.org/officeDocument/2006/relationships/image" Target="../media/image50.png"/><Relationship Id="rId41" Type="http://schemas.openxmlformats.org/officeDocument/2006/relationships/image" Target="../media/image63.png"/><Relationship Id="rId1" Type="http://schemas.openxmlformats.org/officeDocument/2006/relationships/tags" Target="../tags/tag5.xml"/><Relationship Id="rId6" Type="http://schemas.openxmlformats.org/officeDocument/2006/relationships/tags" Target="../tags/tag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tags" Target="../tags/tag3.xml"/><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slideLayout" Target="../slideLayouts/slideLayout3.xml"/><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tags" Target="../tags/tag4.xml"/><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3.xml"/><Relationship Id="rId4" Type="http://schemas.microsoft.com/office/2007/relationships/hdphoto" Target="../media/hdphoto11.wdp"/></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4.wdp"/><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664703"/>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15"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869829" y="1800780"/>
            <a:ext cx="3790192" cy="1066040"/>
          </a:xfrm>
          <a:prstGeom prst="rect">
            <a:avLst/>
          </a:prstGeom>
        </p:spPr>
      </p:pic>
      <p:sp>
        <p:nvSpPr>
          <p:cNvPr id="5" name="톱니 모양의 오른쪽 화살표 5">
            <a:extLst>
              <a:ext uri="{FF2B5EF4-FFF2-40B4-BE49-F238E27FC236}">
                <a16:creationId xmlns:a16="http://schemas.microsoft.com/office/drawing/2014/main" id="{58D1FDE3-9BEF-880B-7B8B-F10DD3E452EB}"/>
              </a:ext>
            </a:extLst>
          </p:cNvPr>
          <p:cNvSpPr/>
          <p:nvPr/>
        </p:nvSpPr>
        <p:spPr>
          <a:xfrm rot="16200000">
            <a:off x="1074195" y="915336"/>
            <a:ext cx="816651" cy="356318"/>
          </a:xfrm>
          <a:prstGeom prst="notchedRightArrow">
            <a:avLst>
              <a:gd name="adj1" fmla="val 41534"/>
              <a:gd name="adj2" fmla="val 41887"/>
            </a:avLst>
          </a:prstGeom>
          <a:gradFill flip="none" rotWithShape="1">
            <a:gsLst>
              <a:gs pos="0">
                <a:srgbClr val="99FFCC"/>
              </a:gs>
              <a:gs pos="50000">
                <a:sysClr val="window" lastClr="FFFFFF">
                  <a:lumMod val="65000"/>
                </a:sysClr>
              </a:gs>
              <a:gs pos="100000">
                <a:srgbClr val="CCFFFF"/>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83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6" name="그룹 5">
            <a:extLst>
              <a:ext uri="{FF2B5EF4-FFF2-40B4-BE49-F238E27FC236}">
                <a16:creationId xmlns:a16="http://schemas.microsoft.com/office/drawing/2014/main" id="{9FF154D8-0CFD-97B1-A67E-7AB17D1B0A53}"/>
              </a:ext>
            </a:extLst>
          </p:cNvPr>
          <p:cNvGrpSpPr/>
          <p:nvPr/>
        </p:nvGrpSpPr>
        <p:grpSpPr>
          <a:xfrm>
            <a:off x="13188471" y="356294"/>
            <a:ext cx="957571" cy="816703"/>
            <a:chOff x="-762561" y="1680808"/>
            <a:chExt cx="1037369" cy="884762"/>
          </a:xfrm>
        </p:grpSpPr>
        <p:sp>
          <p:nvSpPr>
            <p:cNvPr id="7" name="타원 6">
              <a:extLst>
                <a:ext uri="{FF2B5EF4-FFF2-40B4-BE49-F238E27FC236}">
                  <a16:creationId xmlns:a16="http://schemas.microsoft.com/office/drawing/2014/main" id="{D0A06039-093D-78EE-002E-1B59E9D49761}"/>
                </a:ext>
              </a:extLst>
            </p:cNvPr>
            <p:cNvSpPr/>
            <p:nvPr/>
          </p:nvSpPr>
          <p:spPr>
            <a:xfrm>
              <a:off x="-762561" y="2200279"/>
              <a:ext cx="1037369" cy="365291"/>
            </a:xfrm>
            <a:prstGeom prst="ellipse">
              <a:avLst/>
            </a:prstGeom>
            <a:solidFill>
              <a:sysClr val="windowText" lastClr="000000"/>
            </a:solidFill>
            <a:ln w="28575" cap="flat" cmpd="sng" algn="ctr">
              <a:solidFill>
                <a:srgbClr val="99FFCC"/>
              </a:solidFill>
              <a:prstDash val="solid"/>
            </a:ln>
            <a:effectLst/>
          </p:spPr>
          <p:txBody>
            <a:bodyPr rot="0" spcFirstLastPara="0" vertOverflow="overflow" horzOverflow="overflow" vert="horz" wrap="square" lIns="84396" tIns="42198" rIns="84396" bIns="42198" numCol="1" spcCol="0" rtlCol="0" fromWordArt="0" anchor="ctr" anchorCtr="0" forceAA="0" compatLnSpc="1">
              <a:prstTxWarp prst="textNoShape">
                <a:avLst/>
              </a:prstTxWarp>
              <a:noAutofit/>
            </a:body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8" name="원통 10">
              <a:extLst>
                <a:ext uri="{FF2B5EF4-FFF2-40B4-BE49-F238E27FC236}">
                  <a16:creationId xmlns:a16="http://schemas.microsoft.com/office/drawing/2014/main" id="{0F8CF716-569C-719C-FC09-D96112E930F9}"/>
                </a:ext>
              </a:extLst>
            </p:cNvPr>
            <p:cNvSpPr/>
            <p:nvPr/>
          </p:nvSpPr>
          <p:spPr>
            <a:xfrm>
              <a:off x="-695556" y="1680808"/>
              <a:ext cx="903358" cy="884704"/>
            </a:xfrm>
            <a:prstGeom prst="can">
              <a:avLst/>
            </a:prstGeom>
            <a:gradFill flip="none" rotWithShape="1">
              <a:gsLst>
                <a:gs pos="0">
                  <a:srgbClr val="99FFCC"/>
                </a:gs>
                <a:gs pos="50000">
                  <a:sysClr val="window" lastClr="FFFFFF">
                    <a:lumMod val="65000"/>
                  </a:sysClr>
                </a:gs>
                <a:gs pos="100000">
                  <a:srgbClr val="CCFFFF"/>
                </a:gs>
              </a:gsLst>
              <a:lin ang="10800000" scaled="1"/>
              <a:tileRect/>
            </a:gradFill>
            <a:ln w="3175"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120000"/>
                </a:lnSpc>
                <a:spcBef>
                  <a:spcPct val="50000"/>
                </a:spcBef>
                <a:spcAft>
                  <a:spcPct val="0"/>
                </a:spcAft>
                <a:buClr>
                  <a:srgbClr val="EEECE1"/>
                </a:buClr>
                <a:defRPr/>
              </a:pPr>
              <a:endPar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TextBox 8">
              <a:extLst>
                <a:ext uri="{FF2B5EF4-FFF2-40B4-BE49-F238E27FC236}">
                  <a16:creationId xmlns:a16="http://schemas.microsoft.com/office/drawing/2014/main" id="{DB717EA7-AC98-D476-420E-362FD8C35EC1}"/>
                </a:ext>
              </a:extLst>
            </p:cNvPr>
            <p:cNvSpPr txBox="1"/>
            <p:nvPr/>
          </p:nvSpPr>
          <p:spPr>
            <a:xfrm>
              <a:off x="-622581" y="1886341"/>
              <a:ext cx="757408" cy="235620"/>
            </a:xfrm>
            <a:prstGeom prst="rect">
              <a:avLst/>
            </a:prstGeom>
            <a:noFill/>
          </p:spPr>
          <p:txBody>
            <a:bodyPr wrap="square" rtlCol="0">
              <a:spAutoFit/>
            </a:bodyPr>
            <a:lstStyle/>
            <a:p>
              <a:pPr algn="ctr" fontAlgn="base" latinLnBrk="0">
                <a:lnSpc>
                  <a:spcPct val="120000"/>
                </a:lnSpc>
                <a:spcBef>
                  <a:spcPct val="50000"/>
                </a:spcBef>
                <a:spcAft>
                  <a:spcPct val="0"/>
                </a:spcAft>
                <a:buClr>
                  <a:srgbClr val="EEECE1"/>
                </a:buClr>
                <a:defRPr/>
              </a:pPr>
              <a:r>
                <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ddd</a:t>
              </a:r>
            </a:p>
          </p:txBody>
        </p:sp>
      </p:grpSp>
      <p:sp>
        <p:nvSpPr>
          <p:cNvPr id="10" name="삼각형 1">
            <a:extLst>
              <a:ext uri="{FF2B5EF4-FFF2-40B4-BE49-F238E27FC236}">
                <a16:creationId xmlns:a16="http://schemas.microsoft.com/office/drawing/2014/main" id="{EA4073C8-AC7A-E307-1634-C2E5CB479987}"/>
              </a:ext>
            </a:extLst>
          </p:cNvPr>
          <p:cNvSpPr/>
          <p:nvPr/>
        </p:nvSpPr>
        <p:spPr>
          <a:xfrm rot="5400000">
            <a:off x="-97731" y="4097217"/>
            <a:ext cx="2737961" cy="529474"/>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 name="직사각형 49">
            <a:extLst>
              <a:ext uri="{FF2B5EF4-FFF2-40B4-BE49-F238E27FC236}">
                <a16:creationId xmlns:a16="http://schemas.microsoft.com/office/drawing/2014/main" id="{EB32E2A9-A0B7-BBCA-4B62-9E9F9444CF82}"/>
              </a:ext>
            </a:extLst>
          </p:cNvPr>
          <p:cNvSpPr>
            <a:spLocks noChangeArrowheads="1"/>
          </p:cNvSpPr>
          <p:nvPr>
            <p:custDataLst>
              <p:tags r:id="rId1"/>
            </p:custDataLst>
          </p:nvPr>
        </p:nvSpPr>
        <p:spPr bwMode="auto">
          <a:xfrm>
            <a:off x="4237986" y="2972896"/>
            <a:ext cx="1830199" cy="617814"/>
          </a:xfrm>
          <a:prstGeom prst="rect">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ko-KR"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 name="오른쪽 화살표 89">
            <a:extLst>
              <a:ext uri="{FF2B5EF4-FFF2-40B4-BE49-F238E27FC236}">
                <a16:creationId xmlns:a16="http://schemas.microsoft.com/office/drawing/2014/main" id="{B8B02F69-DD09-CFD5-C365-99D3B0E45D95}"/>
              </a:ext>
            </a:extLst>
          </p:cNvPr>
          <p:cNvSpPr/>
          <p:nvPr>
            <p:custDataLst>
              <p:tags r:id="rId2"/>
            </p:custDataLst>
          </p:nvPr>
        </p:nvSpPr>
        <p:spPr bwMode="auto">
          <a:xfrm>
            <a:off x="1888750" y="4654728"/>
            <a:ext cx="338187" cy="368984"/>
          </a:xfrm>
          <a:prstGeom prst="rightArrow">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3" name="직선 연결선 12">
            <a:extLst>
              <a:ext uri="{FF2B5EF4-FFF2-40B4-BE49-F238E27FC236}">
                <a16:creationId xmlns:a16="http://schemas.microsoft.com/office/drawing/2014/main" id="{FC60BF12-18B2-C7B5-D770-9C0A9F413775}"/>
              </a:ext>
            </a:extLst>
          </p:cNvPr>
          <p:cNvCxnSpPr/>
          <p:nvPr/>
        </p:nvCxnSpPr>
        <p:spPr>
          <a:xfrm>
            <a:off x="5308913" y="4634320"/>
            <a:ext cx="748099" cy="0"/>
          </a:xfrm>
          <a:prstGeom prst="line">
            <a:avLst/>
          </a:prstGeom>
          <a:noFill/>
          <a:ln w="19050" cap="flat" cmpd="sng" algn="ctr">
            <a:solidFill>
              <a:sysClr val="window" lastClr="FFFFFF">
                <a:lumMod val="50000"/>
              </a:sysClr>
            </a:solidFill>
            <a:prstDash val="solid"/>
            <a:headEnd type="oval" w="med" len="med"/>
            <a:tailEnd type="stealth" w="med" len="med"/>
          </a:ln>
          <a:effectLst/>
        </p:spPr>
      </p:cxnSp>
      <p:sp>
        <p:nvSpPr>
          <p:cNvPr id="14" name="직사각형 13">
            <a:extLst>
              <a:ext uri="{FF2B5EF4-FFF2-40B4-BE49-F238E27FC236}">
                <a16:creationId xmlns:a16="http://schemas.microsoft.com/office/drawing/2014/main" id="{C8680C4E-FF94-245D-DC4A-EC39C06DFFBC}"/>
              </a:ext>
            </a:extLst>
          </p:cNvPr>
          <p:cNvSpPr/>
          <p:nvPr/>
        </p:nvSpPr>
        <p:spPr>
          <a:xfrm>
            <a:off x="6745024" y="3042498"/>
            <a:ext cx="1643115" cy="658958"/>
          </a:xfrm>
          <a:prstGeom prst="rect">
            <a:avLst/>
          </a:prstGeom>
          <a:noFill/>
          <a:ln w="12700" cap="flat" cmpd="sng" algn="ctr">
            <a:solidFill>
              <a:srgbClr val="4BACC6">
                <a:lumMod val="75000"/>
              </a:srgbClr>
            </a:solidFill>
            <a:prstDash val="solid"/>
            <a:headEnd type="none" w="med" len="med"/>
            <a:tailEnd type="arrow" w="med" len="med"/>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5" name="Picture 18" descr="Checkmark PNG, Checkmark Transparent Background - FreeIconsPNG">
            <a:extLst>
              <a:ext uri="{FF2B5EF4-FFF2-40B4-BE49-F238E27FC236}">
                <a16:creationId xmlns:a16="http://schemas.microsoft.com/office/drawing/2014/main" id="{B5203E0F-F49F-065B-429B-67CB500AA96E}"/>
              </a:ext>
            </a:extLst>
          </p:cNvPr>
          <p:cNvPicPr>
            <a:picLocks noChangeAspect="1" noChangeArrowheads="1"/>
          </p:cNvPicPr>
          <p:nvPr/>
        </p:nvPicPr>
        <p:blipFill rotWithShape="1">
          <a:blip r:embed="rId16"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1347914" y="2882422"/>
            <a:ext cx="471527" cy="42661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118FA0BA-E77C-F283-7B65-309FF96025B8}"/>
              </a:ext>
            </a:extLst>
          </p:cNvPr>
          <p:cNvSpPr/>
          <p:nvPr/>
        </p:nvSpPr>
        <p:spPr>
          <a:xfrm>
            <a:off x="6745024" y="4229271"/>
            <a:ext cx="1643115" cy="658958"/>
          </a:xfrm>
          <a:prstGeom prst="rect">
            <a:avLst/>
          </a:prstGeom>
          <a:solidFill>
            <a:srgbClr val="FFFF99">
              <a:alpha val="29804"/>
            </a:srgbClr>
          </a:solidFill>
          <a:ln w="19050" cap="flat" cmpd="sng" algn="ctr">
            <a:solidFill>
              <a:srgbClr val="4BACC6">
                <a:lumMod val="75000"/>
              </a:srgbClr>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7" name="꺾인 연결선 19">
            <a:extLst>
              <a:ext uri="{FF2B5EF4-FFF2-40B4-BE49-F238E27FC236}">
                <a16:creationId xmlns:a16="http://schemas.microsoft.com/office/drawing/2014/main" id="{DAF09390-482A-70A9-9353-25B7879E359D}"/>
              </a:ext>
            </a:extLst>
          </p:cNvPr>
          <p:cNvCxnSpPr/>
          <p:nvPr/>
        </p:nvCxnSpPr>
        <p:spPr>
          <a:xfrm>
            <a:off x="4823187" y="4941191"/>
            <a:ext cx="1014561" cy="796995"/>
          </a:xfrm>
          <a:prstGeom prst="bentConnector3">
            <a:avLst/>
          </a:prstGeom>
          <a:noFill/>
          <a:ln w="19050" cap="flat" cmpd="sng" algn="ctr">
            <a:solidFill>
              <a:sysClr val="window" lastClr="FFFFFF">
                <a:lumMod val="50000"/>
              </a:sysClr>
            </a:solidFill>
            <a:prstDash val="solid"/>
            <a:headEnd type="oval" w="med" len="med"/>
            <a:tailEnd type="stealth" w="med" len="med"/>
          </a:ln>
          <a:effectLst/>
        </p:spPr>
      </p:cxnSp>
      <p:cxnSp>
        <p:nvCxnSpPr>
          <p:cNvPr id="18" name="꺾인 연결선 20">
            <a:extLst>
              <a:ext uri="{FF2B5EF4-FFF2-40B4-BE49-F238E27FC236}">
                <a16:creationId xmlns:a16="http://schemas.microsoft.com/office/drawing/2014/main" id="{EFB63622-69B8-C219-8B68-83F34DCFA7E3}"/>
              </a:ext>
            </a:extLst>
          </p:cNvPr>
          <p:cNvCxnSpPr/>
          <p:nvPr/>
        </p:nvCxnSpPr>
        <p:spPr>
          <a:xfrm>
            <a:off x="4266644" y="4679141"/>
            <a:ext cx="732738" cy="683139"/>
          </a:xfrm>
          <a:prstGeom prst="bentConnector3">
            <a:avLst/>
          </a:prstGeom>
          <a:noFill/>
          <a:ln w="19050" cap="flat" cmpd="sng" algn="ctr">
            <a:solidFill>
              <a:sysClr val="windowText" lastClr="000000">
                <a:lumMod val="65000"/>
                <a:lumOff val="35000"/>
              </a:sysClr>
            </a:solidFill>
            <a:prstDash val="sysDash"/>
            <a:headEnd type="oval" w="med" len="med"/>
            <a:tailEnd type="stealth" w="med" len="med"/>
          </a:ln>
          <a:effectLst/>
        </p:spPr>
      </p:cxnSp>
      <p:sp>
        <p:nvSpPr>
          <p:cNvPr id="19" name="오른쪽 화살표 89">
            <a:extLst>
              <a:ext uri="{FF2B5EF4-FFF2-40B4-BE49-F238E27FC236}">
                <a16:creationId xmlns:a16="http://schemas.microsoft.com/office/drawing/2014/main" id="{7F2BDA13-5C45-97D2-C2F6-BBE21C631EE4}"/>
              </a:ext>
            </a:extLst>
          </p:cNvPr>
          <p:cNvSpPr/>
          <p:nvPr>
            <p:custDataLst>
              <p:tags r:id="rId3"/>
            </p:custDataLst>
          </p:nvPr>
        </p:nvSpPr>
        <p:spPr bwMode="auto">
          <a:xfrm>
            <a:off x="1894506" y="5147054"/>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0" name="직선 연결선 19">
            <a:extLst>
              <a:ext uri="{FF2B5EF4-FFF2-40B4-BE49-F238E27FC236}">
                <a16:creationId xmlns:a16="http://schemas.microsoft.com/office/drawing/2014/main" id="{AB4970D3-AD0D-2B74-B21D-BF16FF378D66}"/>
              </a:ext>
            </a:extLst>
          </p:cNvPr>
          <p:cNvCxnSpPr/>
          <p:nvPr/>
        </p:nvCxnSpPr>
        <p:spPr>
          <a:xfrm>
            <a:off x="4350716" y="4121966"/>
            <a:ext cx="1747301" cy="0"/>
          </a:xfrm>
          <a:prstGeom prst="line">
            <a:avLst/>
          </a:prstGeom>
          <a:noFill/>
          <a:ln w="19050" cap="flat" cmpd="sng" algn="ctr">
            <a:solidFill>
              <a:sysClr val="window" lastClr="FFFFFF">
                <a:lumMod val="50000"/>
              </a:sysClr>
            </a:solidFill>
            <a:prstDash val="solid"/>
            <a:headEnd type="none" w="med" len="med"/>
            <a:tailEnd type="none" w="med" len="med"/>
          </a:ln>
          <a:effectLst/>
        </p:spPr>
      </p:cxnSp>
      <p:sp>
        <p:nvSpPr>
          <p:cNvPr id="21" name="직사각형 20">
            <a:extLst>
              <a:ext uri="{FF2B5EF4-FFF2-40B4-BE49-F238E27FC236}">
                <a16:creationId xmlns:a16="http://schemas.microsoft.com/office/drawing/2014/main" id="{708486DE-88A1-D2CE-62BB-F6F8672CAD55}"/>
              </a:ext>
            </a:extLst>
          </p:cNvPr>
          <p:cNvSpPr/>
          <p:nvPr/>
        </p:nvSpPr>
        <p:spPr>
          <a:xfrm>
            <a:off x="1939379" y="3209519"/>
            <a:ext cx="204686" cy="176790"/>
          </a:xfrm>
          <a:prstGeom prst="rect">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직사각형 21">
            <a:extLst>
              <a:ext uri="{FF2B5EF4-FFF2-40B4-BE49-F238E27FC236}">
                <a16:creationId xmlns:a16="http://schemas.microsoft.com/office/drawing/2014/main" id="{E99819E0-95B3-8BA6-9A5E-CC507F904A92}"/>
              </a:ext>
            </a:extLst>
          </p:cNvPr>
          <p:cNvSpPr/>
          <p:nvPr/>
        </p:nvSpPr>
        <p:spPr>
          <a:xfrm>
            <a:off x="1939379" y="3697329"/>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lang="ko-KR" altLang="en-US"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3" name="직사각형 22">
            <a:extLst>
              <a:ext uri="{FF2B5EF4-FFF2-40B4-BE49-F238E27FC236}">
                <a16:creationId xmlns:a16="http://schemas.microsoft.com/office/drawing/2014/main" id="{BBF117EE-0E43-112F-E134-1E7A63B0267F}"/>
              </a:ext>
            </a:extLst>
          </p:cNvPr>
          <p:cNvSpPr/>
          <p:nvPr/>
        </p:nvSpPr>
        <p:spPr>
          <a:xfrm>
            <a:off x="1939379" y="4185141"/>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직사각형 23">
            <a:extLst>
              <a:ext uri="{FF2B5EF4-FFF2-40B4-BE49-F238E27FC236}">
                <a16:creationId xmlns:a16="http://schemas.microsoft.com/office/drawing/2014/main" id="{B4250BE9-638A-9E1B-C5F7-E3DCB5C831DC}"/>
              </a:ext>
            </a:extLst>
          </p:cNvPr>
          <p:cNvSpPr/>
          <p:nvPr/>
        </p:nvSpPr>
        <p:spPr>
          <a:xfrm>
            <a:off x="1939379" y="2721707"/>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5" name="Trapezoid 286">
            <a:extLst>
              <a:ext uri="{FF2B5EF4-FFF2-40B4-BE49-F238E27FC236}">
                <a16:creationId xmlns:a16="http://schemas.microsoft.com/office/drawing/2014/main" id="{75E610CD-43CD-1472-AFC9-49056358AEE0}"/>
              </a:ext>
            </a:extLst>
          </p:cNvPr>
          <p:cNvSpPr/>
          <p:nvPr/>
        </p:nvSpPr>
        <p:spPr>
          <a:xfrm rot="16200000">
            <a:off x="1822825" y="2583053"/>
            <a:ext cx="2555148" cy="437763"/>
          </a:xfrm>
          <a:prstGeom prst="trapezoid">
            <a:avLst>
              <a:gd name="adj" fmla="val 155426"/>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6" name="직선 연결선 25">
            <a:extLst>
              <a:ext uri="{FF2B5EF4-FFF2-40B4-BE49-F238E27FC236}">
                <a16:creationId xmlns:a16="http://schemas.microsoft.com/office/drawing/2014/main" id="{C0FF014B-9F21-A802-0185-52405E0FC135}"/>
              </a:ext>
            </a:extLst>
          </p:cNvPr>
          <p:cNvCxnSpPr>
            <a:cxnSpLocks/>
          </p:cNvCxnSpPr>
          <p:nvPr/>
        </p:nvCxnSpPr>
        <p:spPr>
          <a:xfrm flipV="1">
            <a:off x="6529393" y="3495758"/>
            <a:ext cx="4824" cy="1584776"/>
          </a:xfrm>
          <a:prstGeom prst="line">
            <a:avLst/>
          </a:prstGeom>
          <a:noFill/>
          <a:ln w="19050" cap="flat" cmpd="sng" algn="ctr">
            <a:solidFill>
              <a:sysClr val="window" lastClr="FFFFFF">
                <a:lumMod val="50000"/>
              </a:sysClr>
            </a:solidFill>
            <a:prstDash val="dash"/>
            <a:headEnd type="oval" w="med" len="med"/>
            <a:tailEnd type="oval" w="med" len="med"/>
          </a:ln>
          <a:effectLst/>
        </p:spPr>
      </p:cxnSp>
      <p:grpSp>
        <p:nvGrpSpPr>
          <p:cNvPr id="27" name="그룹 26">
            <a:extLst>
              <a:ext uri="{FF2B5EF4-FFF2-40B4-BE49-F238E27FC236}">
                <a16:creationId xmlns:a16="http://schemas.microsoft.com/office/drawing/2014/main" id="{4B1A45DD-32D2-E982-2665-414652C6B2E4}"/>
              </a:ext>
            </a:extLst>
          </p:cNvPr>
          <p:cNvGrpSpPr/>
          <p:nvPr/>
        </p:nvGrpSpPr>
        <p:grpSpPr>
          <a:xfrm>
            <a:off x="4338173" y="1846868"/>
            <a:ext cx="1933089" cy="884063"/>
            <a:chOff x="8570467" y="2347763"/>
            <a:chExt cx="2469601" cy="1118245"/>
          </a:xfrm>
        </p:grpSpPr>
        <p:sp>
          <p:nvSpPr>
            <p:cNvPr id="28" name="직사각형 49">
              <a:extLst>
                <a:ext uri="{FF2B5EF4-FFF2-40B4-BE49-F238E27FC236}">
                  <a16:creationId xmlns:a16="http://schemas.microsoft.com/office/drawing/2014/main" id="{419FEE98-AB1A-775B-506C-2958523CB392}"/>
                </a:ext>
              </a:extLst>
            </p:cNvPr>
            <p:cNvSpPr>
              <a:spLocks noChangeArrowheads="1"/>
            </p:cNvSpPr>
            <p:nvPr>
              <p:custDataLst>
                <p:tags r:id="rId11"/>
              </p:custDataLst>
            </p:nvPr>
          </p:nvSpPr>
          <p:spPr bwMode="auto">
            <a:xfrm>
              <a:off x="8570467"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 name="직사각형 49">
              <a:extLst>
                <a:ext uri="{FF2B5EF4-FFF2-40B4-BE49-F238E27FC236}">
                  <a16:creationId xmlns:a16="http://schemas.microsoft.com/office/drawing/2014/main" id="{8338A2BC-9710-4E63-A2BE-CD756891C814}"/>
                </a:ext>
              </a:extLst>
            </p:cNvPr>
            <p:cNvSpPr>
              <a:spLocks noChangeArrowheads="1"/>
            </p:cNvSpPr>
            <p:nvPr>
              <p:custDataLst>
                <p:tags r:id="rId12"/>
              </p:custDataLst>
            </p:nvPr>
          </p:nvSpPr>
          <p:spPr bwMode="auto">
            <a:xfrm>
              <a:off x="10410009"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 name="직사각형 49">
              <a:extLst>
                <a:ext uri="{FF2B5EF4-FFF2-40B4-BE49-F238E27FC236}">
                  <a16:creationId xmlns:a16="http://schemas.microsoft.com/office/drawing/2014/main" id="{2453E0F2-F799-5E1E-0BE2-4CDB5A52CB2D}"/>
                </a:ext>
              </a:extLst>
            </p:cNvPr>
            <p:cNvSpPr>
              <a:spLocks noChangeArrowheads="1"/>
            </p:cNvSpPr>
            <p:nvPr>
              <p:custDataLst>
                <p:tags r:id="rId13"/>
              </p:custDataLst>
            </p:nvPr>
          </p:nvSpPr>
          <p:spPr bwMode="auto">
            <a:xfrm>
              <a:off x="9490238"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 name="삼각형 1">
              <a:extLst>
                <a:ext uri="{FF2B5EF4-FFF2-40B4-BE49-F238E27FC236}">
                  <a16:creationId xmlns:a16="http://schemas.microsoft.com/office/drawing/2014/main" id="{D8615D20-3753-6873-9643-DD828D807C80}"/>
                </a:ext>
              </a:extLst>
            </p:cNvPr>
            <p:cNvSpPr/>
            <p:nvPr/>
          </p:nvSpPr>
          <p:spPr>
            <a:xfrm rot="5400000">
              <a:off x="9906070"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2" name="삼각형 1">
              <a:extLst>
                <a:ext uri="{FF2B5EF4-FFF2-40B4-BE49-F238E27FC236}">
                  <a16:creationId xmlns:a16="http://schemas.microsoft.com/office/drawing/2014/main" id="{E31AD803-6837-8928-61A7-5CCA3125B330}"/>
                </a:ext>
              </a:extLst>
            </p:cNvPr>
            <p:cNvSpPr/>
            <p:nvPr/>
          </p:nvSpPr>
          <p:spPr>
            <a:xfrm rot="5400000">
              <a:off x="8986299"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cxnSp>
        <p:nvCxnSpPr>
          <p:cNvPr id="33" name="꺾인 연결선 35">
            <a:extLst>
              <a:ext uri="{FF2B5EF4-FFF2-40B4-BE49-F238E27FC236}">
                <a16:creationId xmlns:a16="http://schemas.microsoft.com/office/drawing/2014/main" id="{C1725B18-F7F5-423C-12CB-796783F7F73A}"/>
              </a:ext>
            </a:extLst>
          </p:cNvPr>
          <p:cNvCxnSpPr/>
          <p:nvPr/>
        </p:nvCxnSpPr>
        <p:spPr>
          <a:xfrm>
            <a:off x="5624905" y="4918969"/>
            <a:ext cx="1014561" cy="796995"/>
          </a:xfrm>
          <a:prstGeom prst="bentConnector3">
            <a:avLst/>
          </a:prstGeom>
          <a:noFill/>
          <a:ln w="12700" cap="flat" cmpd="sng" algn="ctr">
            <a:solidFill>
              <a:sysClr val="window" lastClr="FFFFFF">
                <a:lumMod val="50000"/>
              </a:sysClr>
            </a:solidFill>
            <a:prstDash val="sysDash"/>
            <a:headEnd type="oval" w="med" len="med"/>
            <a:tailEnd type="stealth" w="med" len="med"/>
          </a:ln>
          <a:effectLst/>
        </p:spPr>
      </p:cxnSp>
      <p:pic>
        <p:nvPicPr>
          <p:cNvPr id="34" name="Picture 18" descr="Checkmark PNG, Checkmark Transparent Background - FreeIconsPNG">
            <a:extLst>
              <a:ext uri="{FF2B5EF4-FFF2-40B4-BE49-F238E27FC236}">
                <a16:creationId xmlns:a16="http://schemas.microsoft.com/office/drawing/2014/main" id="{6BAEEDAE-EA65-1117-A7D1-C6FDD1527B07}"/>
              </a:ext>
            </a:extLst>
          </p:cNvPr>
          <p:cNvPicPr>
            <a:picLocks noChangeAspect="1" noChangeArrowheads="1"/>
          </p:cNvPicPr>
          <p:nvPr/>
        </p:nvPicPr>
        <p:blipFill rotWithShape="1">
          <a:blip r:embed="rId17"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5009042" y="2972905"/>
            <a:ext cx="241968" cy="21892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직사각형 34">
            <a:extLst>
              <a:ext uri="{FF2B5EF4-FFF2-40B4-BE49-F238E27FC236}">
                <a16:creationId xmlns:a16="http://schemas.microsoft.com/office/drawing/2014/main" id="{DC767CE3-DCA4-5F60-1005-BDF9BC040CBA}"/>
              </a:ext>
            </a:extLst>
          </p:cNvPr>
          <p:cNvSpPr/>
          <p:nvPr/>
        </p:nvSpPr>
        <p:spPr>
          <a:xfrm>
            <a:off x="7320672" y="3524707"/>
            <a:ext cx="1106878" cy="951836"/>
          </a:xfrm>
          <a:prstGeom prst="rect">
            <a:avLst/>
          </a:prstGeom>
          <a:solidFill>
            <a:sysClr val="window" lastClr="FFFFFF"/>
          </a:solidFill>
          <a:ln w="9525" cap="flat" cmpd="sng" algn="ctr">
            <a:noFill/>
            <a:prstDash val="solid"/>
          </a:ln>
          <a:effectLst/>
        </p:spPr>
        <p:txBody>
          <a:bodyPr lIns="84396" tIns="42198" rIns="84396" bIns="42198"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36" name="꺾인 연결선 38">
            <a:extLst>
              <a:ext uri="{FF2B5EF4-FFF2-40B4-BE49-F238E27FC236}">
                <a16:creationId xmlns:a16="http://schemas.microsoft.com/office/drawing/2014/main" id="{3E4CD229-EBB1-4CAD-C5C1-977F151CAE14}"/>
              </a:ext>
            </a:extLst>
          </p:cNvPr>
          <p:cNvCxnSpPr/>
          <p:nvPr/>
        </p:nvCxnSpPr>
        <p:spPr>
          <a:xfrm>
            <a:off x="4130355" y="5177383"/>
            <a:ext cx="732738" cy="683139"/>
          </a:xfrm>
          <a:prstGeom prst="bentConnector3">
            <a:avLst/>
          </a:prstGeom>
          <a:noFill/>
          <a:ln w="19050" cap="flat" cmpd="sng" algn="ctr">
            <a:solidFill>
              <a:sysClr val="window" lastClr="FFFFFF">
                <a:lumMod val="50000"/>
              </a:sysClr>
            </a:solidFill>
            <a:prstDash val="solid"/>
            <a:headEnd type="none" w="med" len="med"/>
            <a:tailEnd type="none" w="med" len="med"/>
          </a:ln>
          <a:effectLst/>
        </p:spPr>
      </p:cxnSp>
      <p:sp>
        <p:nvSpPr>
          <p:cNvPr id="37" name="타원 36">
            <a:extLst>
              <a:ext uri="{FF2B5EF4-FFF2-40B4-BE49-F238E27FC236}">
                <a16:creationId xmlns:a16="http://schemas.microsoft.com/office/drawing/2014/main" id="{61806DC1-3427-0C5F-CFD1-D183DC48FC6F}"/>
              </a:ext>
            </a:extLst>
          </p:cNvPr>
          <p:cNvSpPr/>
          <p:nvPr/>
        </p:nvSpPr>
        <p:spPr>
          <a:xfrm>
            <a:off x="2369850" y="272171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8" name="타원 37">
            <a:extLst>
              <a:ext uri="{FF2B5EF4-FFF2-40B4-BE49-F238E27FC236}">
                <a16:creationId xmlns:a16="http://schemas.microsoft.com/office/drawing/2014/main" id="{28CF90B1-700B-E9CE-859E-E773B48BC462}"/>
              </a:ext>
            </a:extLst>
          </p:cNvPr>
          <p:cNvSpPr/>
          <p:nvPr/>
        </p:nvSpPr>
        <p:spPr>
          <a:xfrm>
            <a:off x="2369850" y="3209526"/>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9" name="타원 38">
            <a:extLst>
              <a:ext uri="{FF2B5EF4-FFF2-40B4-BE49-F238E27FC236}">
                <a16:creationId xmlns:a16="http://schemas.microsoft.com/office/drawing/2014/main" id="{1C50C766-0149-BC1A-F707-33B690EEECE2}"/>
              </a:ext>
            </a:extLst>
          </p:cNvPr>
          <p:cNvSpPr/>
          <p:nvPr/>
        </p:nvSpPr>
        <p:spPr>
          <a:xfrm>
            <a:off x="2369850" y="3697337"/>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0" name="타원 39">
            <a:extLst>
              <a:ext uri="{FF2B5EF4-FFF2-40B4-BE49-F238E27FC236}">
                <a16:creationId xmlns:a16="http://schemas.microsoft.com/office/drawing/2014/main" id="{F6999282-A668-9D33-DB06-27D3141D34D7}"/>
              </a:ext>
            </a:extLst>
          </p:cNvPr>
          <p:cNvSpPr/>
          <p:nvPr/>
        </p:nvSpPr>
        <p:spPr>
          <a:xfrm>
            <a:off x="2369850" y="4185149"/>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1" name="직사각형 49">
            <a:extLst>
              <a:ext uri="{FF2B5EF4-FFF2-40B4-BE49-F238E27FC236}">
                <a16:creationId xmlns:a16="http://schemas.microsoft.com/office/drawing/2014/main" id="{37B56165-357C-6A93-5FDF-7B4CE249F570}"/>
              </a:ext>
            </a:extLst>
          </p:cNvPr>
          <p:cNvSpPr>
            <a:spLocks noChangeArrowheads="1"/>
          </p:cNvSpPr>
          <p:nvPr>
            <p:custDataLst>
              <p:tags r:id="rId4"/>
            </p:custDataLst>
          </p:nvPr>
        </p:nvSpPr>
        <p:spPr bwMode="auto">
          <a:xfrm>
            <a:off x="6547599"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2" name="직사각형 49">
            <a:extLst>
              <a:ext uri="{FF2B5EF4-FFF2-40B4-BE49-F238E27FC236}">
                <a16:creationId xmlns:a16="http://schemas.microsoft.com/office/drawing/2014/main" id="{8725F418-C76B-2C0B-D7C9-25ACD4B6BDCE}"/>
              </a:ext>
            </a:extLst>
          </p:cNvPr>
          <p:cNvSpPr>
            <a:spLocks noChangeArrowheads="1"/>
          </p:cNvSpPr>
          <p:nvPr>
            <p:custDataLst>
              <p:tags r:id="rId5"/>
            </p:custDataLst>
          </p:nvPr>
        </p:nvSpPr>
        <p:spPr bwMode="auto">
          <a:xfrm>
            <a:off x="7987508"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3" name="직사각형 49">
            <a:extLst>
              <a:ext uri="{FF2B5EF4-FFF2-40B4-BE49-F238E27FC236}">
                <a16:creationId xmlns:a16="http://schemas.microsoft.com/office/drawing/2014/main" id="{2DA9504C-28D9-910A-7507-AC1098625D67}"/>
              </a:ext>
            </a:extLst>
          </p:cNvPr>
          <p:cNvSpPr>
            <a:spLocks noChangeArrowheads="1"/>
          </p:cNvSpPr>
          <p:nvPr>
            <p:custDataLst>
              <p:tags r:id="rId6"/>
            </p:custDataLst>
          </p:nvPr>
        </p:nvSpPr>
        <p:spPr bwMode="auto">
          <a:xfrm>
            <a:off x="7267553"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4" name="삼각형 1">
            <a:extLst>
              <a:ext uri="{FF2B5EF4-FFF2-40B4-BE49-F238E27FC236}">
                <a16:creationId xmlns:a16="http://schemas.microsoft.com/office/drawing/2014/main" id="{70AC213F-F807-A0DA-32C8-EE1D1968C88D}"/>
              </a:ext>
            </a:extLst>
          </p:cNvPr>
          <p:cNvSpPr/>
          <p:nvPr/>
        </p:nvSpPr>
        <p:spPr>
          <a:xfrm rot="5400000">
            <a:off x="7590238"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5" name="삼각형 1">
            <a:extLst>
              <a:ext uri="{FF2B5EF4-FFF2-40B4-BE49-F238E27FC236}">
                <a16:creationId xmlns:a16="http://schemas.microsoft.com/office/drawing/2014/main" id="{E1E0BECA-65DB-4233-3A1F-B228F70687A1}"/>
              </a:ext>
            </a:extLst>
          </p:cNvPr>
          <p:cNvSpPr/>
          <p:nvPr/>
        </p:nvSpPr>
        <p:spPr>
          <a:xfrm rot="5400000">
            <a:off x="6870284"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6" name="직사각형 49">
            <a:extLst>
              <a:ext uri="{FF2B5EF4-FFF2-40B4-BE49-F238E27FC236}">
                <a16:creationId xmlns:a16="http://schemas.microsoft.com/office/drawing/2014/main" id="{69485C96-427E-78E2-5734-E532E99D7725}"/>
              </a:ext>
            </a:extLst>
          </p:cNvPr>
          <p:cNvSpPr>
            <a:spLocks noChangeArrowheads="1"/>
          </p:cNvSpPr>
          <p:nvPr>
            <p:custDataLst>
              <p:tags r:id="rId7"/>
            </p:custDataLst>
          </p:nvPr>
        </p:nvSpPr>
        <p:spPr bwMode="auto">
          <a:xfrm>
            <a:off x="8631440" y="3106486"/>
            <a:ext cx="1189224" cy="389272"/>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7" name="직사각형 46">
            <a:extLst>
              <a:ext uri="{FF2B5EF4-FFF2-40B4-BE49-F238E27FC236}">
                <a16:creationId xmlns:a16="http://schemas.microsoft.com/office/drawing/2014/main" id="{5A63D4B9-19F1-8375-03F1-AF0513168B57}"/>
              </a:ext>
            </a:extLst>
          </p:cNvPr>
          <p:cNvSpPr>
            <a:spLocks noChangeArrowheads="1"/>
          </p:cNvSpPr>
          <p:nvPr>
            <p:custDataLst>
              <p:tags r:id="rId8"/>
            </p:custDataLst>
          </p:nvPr>
        </p:nvSpPr>
        <p:spPr bwMode="auto">
          <a:xfrm>
            <a:off x="8631443" y="3714325"/>
            <a:ext cx="1222762" cy="405963"/>
          </a:xfrm>
          <a:prstGeom prst="rect">
            <a:avLst/>
          </a:prstGeom>
          <a:solidFill>
            <a:sysClr val="windowText" lastClr="000000"/>
          </a:solidFill>
          <a:ln w="6350"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8" name="직사각형 49">
            <a:extLst>
              <a:ext uri="{FF2B5EF4-FFF2-40B4-BE49-F238E27FC236}">
                <a16:creationId xmlns:a16="http://schemas.microsoft.com/office/drawing/2014/main" id="{C33C0965-DB95-729D-1BBF-199709A141BE}"/>
              </a:ext>
            </a:extLst>
          </p:cNvPr>
          <p:cNvSpPr>
            <a:spLocks noChangeArrowheads="1"/>
          </p:cNvSpPr>
          <p:nvPr>
            <p:custDataLst>
              <p:tags r:id="rId9"/>
            </p:custDataLst>
          </p:nvPr>
        </p:nvSpPr>
        <p:spPr bwMode="auto">
          <a:xfrm>
            <a:off x="8631443" y="4228903"/>
            <a:ext cx="1222762" cy="529635"/>
          </a:xfrm>
          <a:prstGeom prst="rect">
            <a:avLst/>
          </a:prstGeom>
          <a:solidFill>
            <a:sysClr val="window" lastClr="FFFFFF"/>
          </a:solidFill>
          <a:ln w="6350" cap="flat" cmpd="sng" algn="ctr">
            <a:solidFill>
              <a:sysClr val="windowText" lastClr="000000"/>
            </a:solidFill>
            <a:prstDash val="solid"/>
          </a:ln>
          <a:effectLst/>
        </p:spPr>
        <p:txBody>
          <a:bodyPr lIns="84396" tIns="42198" rIns="84396" bIns="42198" rtlCol="0" anchor="ctr"/>
          <a:lstStyle/>
          <a:p>
            <a:pPr marL="158252" indent="-158252">
              <a:buFont typeface="Arial" panose="020B0604020202020204" pitchFamily="34" charset="0"/>
              <a:buChar cha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XXX</a:t>
            </a: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9" name="직사각형 48">
            <a:extLst>
              <a:ext uri="{FF2B5EF4-FFF2-40B4-BE49-F238E27FC236}">
                <a16:creationId xmlns:a16="http://schemas.microsoft.com/office/drawing/2014/main" id="{E46207B2-529E-4AA6-702D-E8725000CDBC}"/>
              </a:ext>
            </a:extLst>
          </p:cNvPr>
          <p:cNvSpPr/>
          <p:nvPr/>
        </p:nvSpPr>
        <p:spPr>
          <a:xfrm>
            <a:off x="6912608" y="5177385"/>
            <a:ext cx="2133269" cy="526061"/>
          </a:xfrm>
          <a:prstGeom prst="rect">
            <a:avLst/>
          </a:prstGeom>
          <a:solidFill>
            <a:sysClr val="windowText" lastClr="000000">
              <a:lumMod val="50000"/>
              <a:lumOff val="50000"/>
              <a:alpha val="29804"/>
            </a:sysClr>
          </a:solidFill>
          <a:ln w="12700" cap="flat" cmpd="sng" algn="ctr">
            <a:solidFill>
              <a:sysClr val="windowText" lastClr="000000"/>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0" name="TextBox 49">
            <a:extLst>
              <a:ext uri="{FF2B5EF4-FFF2-40B4-BE49-F238E27FC236}">
                <a16:creationId xmlns:a16="http://schemas.microsoft.com/office/drawing/2014/main" id="{C271E45C-01C5-7506-0536-CC8BBB04BC1A}"/>
              </a:ext>
            </a:extLst>
          </p:cNvPr>
          <p:cNvSpPr txBox="1"/>
          <p:nvPr/>
        </p:nvSpPr>
        <p:spPr>
          <a:xfrm>
            <a:off x="1772901" y="6327428"/>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1" name="TextBox 50">
            <a:extLst>
              <a:ext uri="{FF2B5EF4-FFF2-40B4-BE49-F238E27FC236}">
                <a16:creationId xmlns:a16="http://schemas.microsoft.com/office/drawing/2014/main" id="{67F46154-4F39-B2A7-29E0-58FE05E81500}"/>
              </a:ext>
            </a:extLst>
          </p:cNvPr>
          <p:cNvSpPr txBox="1"/>
          <p:nvPr/>
        </p:nvSpPr>
        <p:spPr>
          <a:xfrm>
            <a:off x="1780163" y="7069554"/>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2" name="TextBox 51">
            <a:extLst>
              <a:ext uri="{FF2B5EF4-FFF2-40B4-BE49-F238E27FC236}">
                <a16:creationId xmlns:a16="http://schemas.microsoft.com/office/drawing/2014/main" id="{76266B77-EB56-3A6B-2E4C-D3DC3573ABC5}"/>
              </a:ext>
            </a:extLst>
          </p:cNvPr>
          <p:cNvSpPr txBox="1"/>
          <p:nvPr/>
        </p:nvSpPr>
        <p:spPr>
          <a:xfrm>
            <a:off x="3868763" y="6391350"/>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3" name="TextBox 52">
            <a:extLst>
              <a:ext uri="{FF2B5EF4-FFF2-40B4-BE49-F238E27FC236}">
                <a16:creationId xmlns:a16="http://schemas.microsoft.com/office/drawing/2014/main" id="{CBC54BD0-37F9-6AFA-BEC6-ECBD3F82BD89}"/>
              </a:ext>
            </a:extLst>
          </p:cNvPr>
          <p:cNvSpPr txBox="1"/>
          <p:nvPr/>
        </p:nvSpPr>
        <p:spPr>
          <a:xfrm>
            <a:off x="3868757" y="7069552"/>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54" name="직선 연결선 53">
            <a:extLst>
              <a:ext uri="{FF2B5EF4-FFF2-40B4-BE49-F238E27FC236}">
                <a16:creationId xmlns:a16="http://schemas.microsoft.com/office/drawing/2014/main" id="{EE26AF9B-B0D9-38AD-15B7-C70F78A6506D}"/>
              </a:ext>
            </a:extLst>
          </p:cNvPr>
          <p:cNvCxnSpPr>
            <a:cxnSpLocks/>
          </p:cNvCxnSpPr>
          <p:nvPr/>
        </p:nvCxnSpPr>
        <p:spPr>
          <a:xfrm>
            <a:off x="3794814" y="1252425"/>
            <a:ext cx="3101838" cy="0"/>
          </a:xfrm>
          <a:prstGeom prst="line">
            <a:avLst/>
          </a:prstGeom>
          <a:noFill/>
          <a:ln w="9525" cap="flat" cmpd="sng" algn="ctr">
            <a:solidFill>
              <a:sysClr val="window" lastClr="FFFFFF">
                <a:lumMod val="50000"/>
              </a:sysClr>
            </a:solidFill>
            <a:prstDash val="solid"/>
          </a:ln>
          <a:effectLst/>
        </p:spPr>
      </p:cxnSp>
      <p:cxnSp>
        <p:nvCxnSpPr>
          <p:cNvPr id="55" name="직선 연결선 54">
            <a:extLst>
              <a:ext uri="{FF2B5EF4-FFF2-40B4-BE49-F238E27FC236}">
                <a16:creationId xmlns:a16="http://schemas.microsoft.com/office/drawing/2014/main" id="{7FF74CDB-2D73-E32D-2BBA-363122CD43AC}"/>
              </a:ext>
            </a:extLst>
          </p:cNvPr>
          <p:cNvCxnSpPr>
            <a:cxnSpLocks/>
          </p:cNvCxnSpPr>
          <p:nvPr/>
        </p:nvCxnSpPr>
        <p:spPr>
          <a:xfrm>
            <a:off x="3895876" y="1667706"/>
            <a:ext cx="3101838" cy="0"/>
          </a:xfrm>
          <a:prstGeom prst="line">
            <a:avLst/>
          </a:prstGeom>
          <a:noFill/>
          <a:ln w="9525" cap="flat" cmpd="sng" algn="ctr">
            <a:solidFill>
              <a:sysClr val="window" lastClr="FFFFFF">
                <a:lumMod val="50000"/>
              </a:sysClr>
            </a:solidFill>
            <a:prstDash val="solid"/>
          </a:ln>
          <a:effectLst/>
        </p:spPr>
      </p:cxnSp>
      <p:pic>
        <p:nvPicPr>
          <p:cNvPr id="56" name="Picture 2" descr="Computer Icons Star Drawing PNG, Clipart, Aircraft, Airplane, Angle, Black,  Black And White Free PNG Download">
            <a:extLst>
              <a:ext uri="{FF2B5EF4-FFF2-40B4-BE49-F238E27FC236}">
                <a16:creationId xmlns:a16="http://schemas.microsoft.com/office/drawing/2014/main" id="{0536BB19-D861-070D-D7CA-316DECE21E17}"/>
              </a:ext>
            </a:extLst>
          </p:cNvPr>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1727010"/>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and Drawn Arrow - Black Hand Drawn Arrow Png, Transparent Png - kindpng">
            <a:extLst>
              <a:ext uri="{FF2B5EF4-FFF2-40B4-BE49-F238E27FC236}">
                <a16:creationId xmlns:a16="http://schemas.microsoft.com/office/drawing/2014/main" id="{5387346E-FA6F-39DC-BFDB-BC83F388C0CB}"/>
              </a:ext>
            </a:extLst>
          </p:cNvPr>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10386" b="94955" l="3140" r="97326"/>
                    </a14:imgEffect>
                  </a14:imgLayer>
                </a14:imgProps>
              </a:ext>
              <a:ext uri="{28A0092B-C50C-407E-A947-70E740481C1C}">
                <a14:useLocalDpi xmlns:a14="http://schemas.microsoft.com/office/drawing/2010/main" val="0"/>
              </a:ext>
            </a:extLst>
          </a:blip>
          <a:srcRect/>
          <a:stretch>
            <a:fillRect/>
          </a:stretch>
        </p:blipFill>
        <p:spPr bwMode="auto">
          <a:xfrm>
            <a:off x="9628020" y="6162489"/>
            <a:ext cx="722001" cy="28292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Pencil Arrow Computer Icons, left arrow, angle, internet, pen png | PNGWing">
            <a:extLst>
              <a:ext uri="{FF2B5EF4-FFF2-40B4-BE49-F238E27FC236}">
                <a16:creationId xmlns:a16="http://schemas.microsoft.com/office/drawing/2014/main" id="{ADDB6EB1-127A-153F-4FE8-AB1F95242020}"/>
              </a:ext>
            </a:extLst>
          </p:cNvPr>
          <p:cNvPicPr>
            <a:picLocks noChangeAspect="1" noChangeArrowheads="1"/>
          </p:cNvPicPr>
          <p:nvPr/>
        </p:nvPicPr>
        <p:blipFill rotWithShape="1">
          <a:blip r:embed="rId22" cstate="print">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8851416" y="612644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6 Circle Scribble Pencil (PNG Transparent) | OnlyGFX.com">
            <a:extLst>
              <a:ext uri="{FF2B5EF4-FFF2-40B4-BE49-F238E27FC236}">
                <a16:creationId xmlns:a16="http://schemas.microsoft.com/office/drawing/2014/main" id="{57D9FC04-259C-BAFA-F52B-2EC46E913CC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097527" y="3813391"/>
            <a:ext cx="538081" cy="5322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omputer Icons Star Drawing PNG, Clipart, Aircraft, Airplane, Angle, Black,  Black And White Free PNG Download">
            <a:extLst>
              <a:ext uri="{FF2B5EF4-FFF2-40B4-BE49-F238E27FC236}">
                <a16:creationId xmlns:a16="http://schemas.microsoft.com/office/drawing/2014/main" id="{701677F5-FBFA-38A1-D29B-92419CDFCCCC}"/>
              </a:ext>
            </a:extLst>
          </p:cNvPr>
          <p:cNvPicPr>
            <a:picLocks noChangeAspect="1" noChangeArrowheads="1"/>
          </p:cNvPicPr>
          <p:nvPr/>
        </p:nvPicPr>
        <p:blipFill rotWithShape="1">
          <a:blip r:embed="rId18" cstate="print">
            <a:duotone>
              <a:srgbClr val="C0504D">
                <a:shade val="45000"/>
                <a:satMod val="135000"/>
              </a:srgbClr>
              <a:prstClr val="white"/>
            </a:duotone>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2838018"/>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encil Arrow Computer Icons, left arrow, angle, internet, pen png | PNGWing">
            <a:extLst>
              <a:ext uri="{FF2B5EF4-FFF2-40B4-BE49-F238E27FC236}">
                <a16:creationId xmlns:a16="http://schemas.microsoft.com/office/drawing/2014/main" id="{24BEA557-8B0A-F2D6-806E-F8968A81BC1A}"/>
              </a:ext>
            </a:extLst>
          </p:cNvPr>
          <p:cNvPicPr>
            <a:picLocks noChangeAspect="1" noChangeArrowheads="1"/>
          </p:cNvPicPr>
          <p:nvPr/>
        </p:nvPicPr>
        <p:blipFill rotWithShape="1">
          <a:blip r:embed="rId22" cstate="print">
            <a:duotone>
              <a:srgbClr val="C0504D">
                <a:shade val="45000"/>
                <a:satMod val="135000"/>
              </a:srgbClr>
              <a:prstClr val="white"/>
            </a:duotone>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9410468" y="577142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D Black Sketch Tick Mark PNG | Citypng">
            <a:extLst>
              <a:ext uri="{FF2B5EF4-FFF2-40B4-BE49-F238E27FC236}">
                <a16:creationId xmlns:a16="http://schemas.microsoft.com/office/drawing/2014/main" id="{2D2910C8-7D73-3520-93E5-B23E91644531}"/>
              </a:ext>
            </a:extLst>
          </p:cNvPr>
          <p:cNvPicPr>
            <a:picLocks noChangeAspect="1" noChangeArrowheads="1"/>
          </p:cNvPicPr>
          <p:nvPr/>
        </p:nvPicPr>
        <p:blipFill rotWithShape="1">
          <a:blip r:embed="rId25" cstate="print">
            <a:duotone>
              <a:srgbClr val="C0504D">
                <a:shade val="45000"/>
                <a:satMod val="135000"/>
              </a:srgbClr>
              <a:prstClr val="white"/>
            </a:duotone>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8492309" y="7088523"/>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D Black Sketch Tick Mark PNG | Citypng">
            <a:extLst>
              <a:ext uri="{FF2B5EF4-FFF2-40B4-BE49-F238E27FC236}">
                <a16:creationId xmlns:a16="http://schemas.microsoft.com/office/drawing/2014/main" id="{902AB1E7-46E0-ED52-8E70-A10CBF2BAFBC}"/>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9159637" y="7052314"/>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V 사진, 이미지, 일러스트, 캘리그라피 - 크라우드픽">
            <a:extLst>
              <a:ext uri="{FF2B5EF4-FFF2-40B4-BE49-F238E27FC236}">
                <a16:creationId xmlns:a16="http://schemas.microsoft.com/office/drawing/2014/main" id="{44B4D4F4-AB47-1607-A2E8-061A43F58B9A}"/>
              </a:ext>
            </a:extLst>
          </p:cNvPr>
          <p:cNvPicPr>
            <a:picLocks noChangeAspect="1" noChangeArrowheads="1"/>
          </p:cNvPicPr>
          <p:nvPr/>
        </p:nvPicPr>
        <p:blipFill rotWithShape="1">
          <a:blip r:embed="rId27" cstate="print">
            <a:extLst>
              <a:ext uri="{BEBA8EAE-BF5A-486C-A8C5-ECC9F3942E4B}">
                <a14:imgProps xmlns:a14="http://schemas.microsoft.com/office/drawing/2010/main">
                  <a14:imgLayer r:embed="rId28">
                    <a14:imgEffect>
                      <a14:colorTemperature colorTemp="5900"/>
                    </a14:imgEffect>
                  </a14:imgLayer>
                </a14:imgProps>
              </a:ext>
              <a:ext uri="{28A0092B-C50C-407E-A947-70E740481C1C}">
                <a14:useLocalDpi xmlns:a14="http://schemas.microsoft.com/office/drawing/2010/main" val="0"/>
              </a:ext>
            </a:extLst>
          </a:blip>
          <a:srcRect l="23806" t="17277" r="15860" b="17869"/>
          <a:stretch/>
        </p:blipFill>
        <p:spPr bwMode="auto">
          <a:xfrm>
            <a:off x="9803687" y="7114045"/>
            <a:ext cx="674912" cy="72547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descr="Safety Line Stock Vector (Royalty Free) 296795174">
            <a:extLst>
              <a:ext uri="{FF2B5EF4-FFF2-40B4-BE49-F238E27FC236}">
                <a16:creationId xmlns:a16="http://schemas.microsoft.com/office/drawing/2014/main" id="{9F210B33-1EE8-781C-5FB1-7D671B5448E3}"/>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8581"/>
          <a:stretch/>
        </p:blipFill>
        <p:spPr bwMode="auto">
          <a:xfrm>
            <a:off x="1819220" y="1382680"/>
            <a:ext cx="644626" cy="39523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Safety Line Stock Vector (Royalty Free) 296795174">
            <a:extLst>
              <a:ext uri="{FF2B5EF4-FFF2-40B4-BE49-F238E27FC236}">
                <a16:creationId xmlns:a16="http://schemas.microsoft.com/office/drawing/2014/main" id="{C838FEE5-DF9B-D137-A252-444EA29531A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1813" t="9989" b="8580"/>
          <a:stretch/>
        </p:blipFill>
        <p:spPr bwMode="auto">
          <a:xfrm rot="18722966" flipV="1">
            <a:off x="2145623" y="1752327"/>
            <a:ext cx="1110608" cy="258582"/>
          </a:xfrm>
          <a:prstGeom prst="flowChartInputOutput">
            <a:avLst/>
          </a:prstGeom>
          <a:noFill/>
          <a:extLst>
            <a:ext uri="{909E8E84-426E-40DD-AFC4-6F175D3DCCD1}">
              <a14:hiddenFill xmlns:a14="http://schemas.microsoft.com/office/drawing/2010/main">
                <a:solidFill>
                  <a:srgbClr val="FFFFFF"/>
                </a:solidFill>
              </a14:hiddenFill>
            </a:ext>
          </a:extLst>
        </p:spPr>
      </p:pic>
      <p:pic>
        <p:nvPicPr>
          <p:cNvPr id="67" name="Picture 13">
            <a:extLst>
              <a:ext uri="{FF2B5EF4-FFF2-40B4-BE49-F238E27FC236}">
                <a16:creationId xmlns:a16="http://schemas.microsoft.com/office/drawing/2014/main" id="{73A9095E-E15B-DB1B-576F-0D4AB4CC9AD6}"/>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r="50000"/>
          <a:stretch/>
        </p:blipFill>
        <p:spPr bwMode="auto">
          <a:xfrm>
            <a:off x="2715242" y="4134433"/>
            <a:ext cx="1208080" cy="99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descr="C:\Users\user\Downloads\mockup-of-an-angled-iphone-12-pro-5010-el1.png">
            <a:extLst>
              <a:ext uri="{FF2B5EF4-FFF2-40B4-BE49-F238E27FC236}">
                <a16:creationId xmlns:a16="http://schemas.microsoft.com/office/drawing/2014/main" id="{32149F50-5310-A305-5274-91BAE7642689}"/>
              </a:ext>
            </a:extLst>
          </p:cNvPr>
          <p:cNvPicPr>
            <a:picLocks noChangeAspect="1" noChangeArrowheads="1"/>
          </p:cNvPicPr>
          <p:nvPr/>
        </p:nvPicPr>
        <p:blipFill rotWithShape="1">
          <a:blip r:embed="rId32" cstate="print">
            <a:extLst>
              <a:ext uri="{BEBA8EAE-BF5A-486C-A8C5-ECC9F3942E4B}">
                <a14:imgProps xmlns:a14="http://schemas.microsoft.com/office/drawing/2010/main">
                  <a14:imgLayer r:embed="rId33">
                    <a14:imgEffect>
                      <a14:backgroundRemoval t="16148" b="86576" l="36706" r="62516"/>
                    </a14:imgEffect>
                  </a14:imgLayer>
                </a14:imgProps>
              </a:ext>
              <a:ext uri="{28A0092B-C50C-407E-A947-70E740481C1C}">
                <a14:useLocalDpi xmlns:a14="http://schemas.microsoft.com/office/drawing/2010/main" val="0"/>
              </a:ext>
            </a:extLst>
          </a:blip>
          <a:srcRect l="36628" t="16389" r="36972" b="13461"/>
          <a:stretch/>
        </p:blipFill>
        <p:spPr bwMode="auto">
          <a:xfrm flipH="1">
            <a:off x="8778380" y="1214300"/>
            <a:ext cx="934522" cy="160676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3">
            <a:extLst>
              <a:ext uri="{FF2B5EF4-FFF2-40B4-BE49-F238E27FC236}">
                <a16:creationId xmlns:a16="http://schemas.microsoft.com/office/drawing/2014/main" id="{82A63373-4A9F-5A31-85F2-3F2AF0D7147A}"/>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50000" t="3553" r="1022"/>
          <a:stretch/>
        </p:blipFill>
        <p:spPr bwMode="auto">
          <a:xfrm>
            <a:off x="2727602" y="5220017"/>
            <a:ext cx="1183377" cy="96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0" name="Graphic 14">
            <a:extLst>
              <a:ext uri="{FF2B5EF4-FFF2-40B4-BE49-F238E27FC236}">
                <a16:creationId xmlns:a16="http://schemas.microsoft.com/office/drawing/2014/main" id="{A647AC30-EDFB-7D69-33E3-079D2F0D87A4}"/>
              </a:ext>
            </a:extLst>
          </p:cNvPr>
          <p:cNvGrpSpPr/>
          <p:nvPr/>
        </p:nvGrpSpPr>
        <p:grpSpPr>
          <a:xfrm>
            <a:off x="6556246" y="2910892"/>
            <a:ext cx="714378" cy="561871"/>
            <a:chOff x="2444748" y="555045"/>
            <a:chExt cx="7282048" cy="5727454"/>
          </a:xfrm>
        </p:grpSpPr>
        <p:sp>
          <p:nvSpPr>
            <p:cNvPr id="71" name="Freeform: Shape 670">
              <a:extLst>
                <a:ext uri="{FF2B5EF4-FFF2-40B4-BE49-F238E27FC236}">
                  <a16:creationId xmlns:a16="http://schemas.microsoft.com/office/drawing/2014/main" id="{6D48809A-A8FA-798C-E0F5-730C6A662B5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ysClr val="window" lastClr="FFFFFF">
                    <a:lumMod val="75000"/>
                  </a:sysClr>
                </a:gs>
                <a:gs pos="53000">
                  <a:sysClr val="window" lastClr="FFFFFF">
                    <a:lumMod val="85000"/>
                  </a:sysClr>
                </a:gs>
                <a:gs pos="83000">
                  <a:sysClr val="window" lastClr="FFFFFF">
                    <a:lumMod val="75000"/>
                  </a:sysClr>
                </a:gs>
                <a:gs pos="100000">
                  <a:sysClr val="window" lastClr="FFFFFF">
                    <a:lumMod val="75000"/>
                  </a:sysClr>
                </a:gs>
              </a:gsLst>
              <a:lin ang="16200000" scaled="0"/>
            </a:gra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2" name="Freeform: Shape 671">
              <a:extLst>
                <a:ext uri="{FF2B5EF4-FFF2-40B4-BE49-F238E27FC236}">
                  <a16:creationId xmlns:a16="http://schemas.microsoft.com/office/drawing/2014/main" id="{70A2C3CD-C615-B2CB-B800-6C80E56B3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3" name="Freeform: Shape 672">
              <a:extLst>
                <a:ext uri="{FF2B5EF4-FFF2-40B4-BE49-F238E27FC236}">
                  <a16:creationId xmlns:a16="http://schemas.microsoft.com/office/drawing/2014/main" id="{1CB45913-2225-192C-2D42-753F2801349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4" name="Freeform: Shape 673">
              <a:extLst>
                <a:ext uri="{FF2B5EF4-FFF2-40B4-BE49-F238E27FC236}">
                  <a16:creationId xmlns:a16="http://schemas.microsoft.com/office/drawing/2014/main" id="{E9B08EBA-3D55-B7AB-967A-25526528E86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5" name="Freeform: Shape 674">
              <a:extLst>
                <a:ext uri="{FF2B5EF4-FFF2-40B4-BE49-F238E27FC236}">
                  <a16:creationId xmlns:a16="http://schemas.microsoft.com/office/drawing/2014/main" id="{405C32DC-B605-CA09-4599-FFB89F8CDB54}"/>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ysClr val="windowText" lastClr="000000">
                <a:lumMod val="50000"/>
                <a:lumOff val="50000"/>
              </a:sys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6" name="Freeform: Shape 675">
              <a:extLst>
                <a:ext uri="{FF2B5EF4-FFF2-40B4-BE49-F238E27FC236}">
                  <a16:creationId xmlns:a16="http://schemas.microsoft.com/office/drawing/2014/main" id="{9794F67F-1725-3135-1190-F720EBFA25E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ysClr val="window" lastClr="FFFFFF">
                <a:lumMod val="75000"/>
              </a:sysClr>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7" name="Freeform: Shape 676">
              <a:extLst>
                <a:ext uri="{FF2B5EF4-FFF2-40B4-BE49-F238E27FC236}">
                  <a16:creationId xmlns:a16="http://schemas.microsoft.com/office/drawing/2014/main" id="{AC101053-F135-58AE-A1F8-C1D26F8823E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8" name="Freeform: Shape 677">
              <a:extLst>
                <a:ext uri="{FF2B5EF4-FFF2-40B4-BE49-F238E27FC236}">
                  <a16:creationId xmlns:a16="http://schemas.microsoft.com/office/drawing/2014/main" id="{22387B14-77B8-DB24-26DC-9B49E39F493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79" name="Picture 13">
            <a:extLst>
              <a:ext uri="{FF2B5EF4-FFF2-40B4-BE49-F238E27FC236}">
                <a16:creationId xmlns:a16="http://schemas.microsoft.com/office/drawing/2014/main" id="{17F1341F-ED90-F519-8A96-9D6FB5D80F2D}"/>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76144" t="55211" r="1689" b="3858"/>
          <a:stretch/>
        </p:blipFill>
        <p:spPr bwMode="auto">
          <a:xfrm>
            <a:off x="3935951" y="5779660"/>
            <a:ext cx="453873" cy="346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사각형: 둥근 모서리 79">
            <a:extLst>
              <a:ext uri="{FF2B5EF4-FFF2-40B4-BE49-F238E27FC236}">
                <a16:creationId xmlns:a16="http://schemas.microsoft.com/office/drawing/2014/main" id="{949D3F7C-9CC4-2775-5C69-19F507C303B6}"/>
              </a:ext>
            </a:extLst>
          </p:cNvPr>
          <p:cNvSpPr/>
          <p:nvPr/>
        </p:nvSpPr>
        <p:spPr>
          <a:xfrm>
            <a:off x="5001936" y="1294123"/>
            <a:ext cx="3714114" cy="1477825"/>
          </a:xfrm>
          <a:prstGeom prst="roundRect">
            <a:avLst>
              <a:gd name="adj" fmla="val 10480"/>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81" name="그룹 80">
            <a:extLst>
              <a:ext uri="{FF2B5EF4-FFF2-40B4-BE49-F238E27FC236}">
                <a16:creationId xmlns:a16="http://schemas.microsoft.com/office/drawing/2014/main" id="{7B74EFB4-1769-7C04-3175-2BC3A64B7EF8}"/>
              </a:ext>
            </a:extLst>
          </p:cNvPr>
          <p:cNvGrpSpPr/>
          <p:nvPr/>
        </p:nvGrpSpPr>
        <p:grpSpPr>
          <a:xfrm>
            <a:off x="12307561" y="2409418"/>
            <a:ext cx="1226705" cy="1211357"/>
            <a:chOff x="5682478" y="3632971"/>
            <a:chExt cx="1328930" cy="595647"/>
          </a:xfrm>
        </p:grpSpPr>
        <p:pic>
          <p:nvPicPr>
            <p:cNvPr id="82" name="Picture 6" descr="Server Svg Png Icon Free Download (#569193) - OnlineWebFonts.COM">
              <a:extLst>
                <a:ext uri="{FF2B5EF4-FFF2-40B4-BE49-F238E27FC236}">
                  <a16:creationId xmlns:a16="http://schemas.microsoft.com/office/drawing/2014/main" id="{10645D89-461B-9BD3-5011-AAD6696108AE}"/>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82478" y="3750338"/>
              <a:ext cx="452904" cy="47828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Server Svg Png Icon Free Download (#569193) - OnlineWebFonts.COM">
              <a:extLst>
                <a:ext uri="{FF2B5EF4-FFF2-40B4-BE49-F238E27FC236}">
                  <a16:creationId xmlns:a16="http://schemas.microsoft.com/office/drawing/2014/main" id="{285A9E1A-3B85-D41E-E015-5AEC0F7F444C}"/>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558504" y="3750338"/>
              <a:ext cx="452904" cy="47828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5F560414-DE12-1CB0-50A0-8C4E82AE3729}"/>
                </a:ext>
              </a:extLst>
            </p:cNvPr>
            <p:cNvSpPr txBox="1"/>
            <p:nvPr/>
          </p:nvSpPr>
          <p:spPr>
            <a:xfrm>
              <a:off x="6078971" y="3632971"/>
              <a:ext cx="535944" cy="268943"/>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85" name="Picture 6" descr="Server Svg Png Icon Free Download (#569193) - OnlineWebFonts.COM">
            <a:extLst>
              <a:ext uri="{FF2B5EF4-FFF2-40B4-BE49-F238E27FC236}">
                <a16:creationId xmlns:a16="http://schemas.microsoft.com/office/drawing/2014/main" id="{B6608EFF-BDB6-01F3-EB52-48CA57DABBE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429692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Server Svg Png Icon Free Download (#569193) - OnlineWebFonts.COM">
            <a:extLst>
              <a:ext uri="{FF2B5EF4-FFF2-40B4-BE49-F238E27FC236}">
                <a16:creationId xmlns:a16="http://schemas.microsoft.com/office/drawing/2014/main" id="{CEFAC1DA-8356-82EA-134B-E55B54E09239}"/>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429692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E04A7DE-9FD2-E553-7DA9-BE2C2CBE89AB}"/>
              </a:ext>
            </a:extLst>
          </p:cNvPr>
          <p:cNvSpPr txBox="1"/>
          <p:nvPr/>
        </p:nvSpPr>
        <p:spPr>
          <a:xfrm>
            <a:off x="12673554" y="4158939"/>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8" name="Picture 6" descr="Server Svg Png Icon Free Download (#569193) - OnlineWebFonts.COM">
            <a:extLst>
              <a:ext uri="{FF2B5EF4-FFF2-40B4-BE49-F238E27FC236}">
                <a16:creationId xmlns:a16="http://schemas.microsoft.com/office/drawing/2014/main" id="{39684891-D18C-59ED-7C84-F50FBA67DCCD}"/>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392219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Server Svg Png Icon Free Download (#569193) - OnlineWebFonts.COM">
            <a:extLst>
              <a:ext uri="{FF2B5EF4-FFF2-40B4-BE49-F238E27FC236}">
                <a16:creationId xmlns:a16="http://schemas.microsoft.com/office/drawing/2014/main" id="{4DEF33CF-77C9-8185-B6F0-D0AAFF0E0353}"/>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392219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40F663F7-85B2-1734-627E-D651AEB01C42}"/>
              </a:ext>
            </a:extLst>
          </p:cNvPr>
          <p:cNvSpPr txBox="1"/>
          <p:nvPr/>
        </p:nvSpPr>
        <p:spPr>
          <a:xfrm>
            <a:off x="12673554" y="3749713"/>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1" name="그림 90">
            <a:extLst>
              <a:ext uri="{FF2B5EF4-FFF2-40B4-BE49-F238E27FC236}">
                <a16:creationId xmlns:a16="http://schemas.microsoft.com/office/drawing/2014/main" id="{39D30837-FED6-2DAF-8575-C77F136C47F5}"/>
              </a:ext>
            </a:extLst>
          </p:cNvPr>
          <p:cNvPicPr>
            <a:picLocks noChangeAspect="1"/>
          </p:cNvPicPr>
          <p:nvPr/>
        </p:nvPicPr>
        <p:blipFill rotWithShape="1">
          <a:blip r:embed="rId36">
            <a:extLst>
              <a:ext uri="{BEBA8EAE-BF5A-486C-A8C5-ECC9F3942E4B}">
                <a14:imgProps xmlns:a14="http://schemas.microsoft.com/office/drawing/2010/main">
                  <a14:imgLayer r:embed="rId37">
                    <a14:imgEffect>
                      <a14:backgroundRemoval t="10000" b="90000" l="10000" r="90000"/>
                    </a14:imgEffect>
                  </a14:imgLayer>
                </a14:imgProps>
              </a:ext>
            </a:extLst>
          </a:blip>
          <a:srcRect l="24800" t="18500" r="24800" b="17240"/>
          <a:stretch/>
        </p:blipFill>
        <p:spPr>
          <a:xfrm>
            <a:off x="3070772" y="-234690"/>
            <a:ext cx="1441938" cy="1838472"/>
          </a:xfrm>
          <a:prstGeom prst="rect">
            <a:avLst/>
          </a:prstGeom>
        </p:spPr>
      </p:pic>
      <p:pic>
        <p:nvPicPr>
          <p:cNvPr id="92"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7D3A3D45-DC08-DD87-0148-8162CAD0FFAF}"/>
              </a:ext>
            </a:extLst>
          </p:cNvPr>
          <p:cNvPicPr>
            <a:picLocks noChangeAspect="1" noChangeArrowheads="1"/>
          </p:cNvPicPr>
          <p:nvPr/>
        </p:nvPicPr>
        <p:blipFill rotWithShape="1">
          <a:blip r:embed="rId38" cstate="print">
            <a:duotone>
              <a:srgbClr val="C0504D">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7980275" y="6315737"/>
            <a:ext cx="510807" cy="508233"/>
          </a:xfrm>
          <a:prstGeom prst="rect">
            <a:avLst/>
          </a:prstGeom>
          <a:noFill/>
          <a:extLst>
            <a:ext uri="{909E8E84-426E-40DD-AFC4-6F175D3DCCD1}">
              <a14:hiddenFill xmlns:a14="http://schemas.microsoft.com/office/drawing/2010/main">
                <a:solidFill>
                  <a:srgbClr val="FFFFFF"/>
                </a:solidFill>
              </a14:hiddenFill>
            </a:ext>
          </a:extLst>
        </p:spPr>
      </p:pic>
      <p:pic>
        <p:nvPicPr>
          <p:cNvPr id="93" name="그림 92">
            <a:extLst>
              <a:ext uri="{FF2B5EF4-FFF2-40B4-BE49-F238E27FC236}">
                <a16:creationId xmlns:a16="http://schemas.microsoft.com/office/drawing/2014/main" id="{C89F40A0-D4FC-B282-B163-933D0EFB7CC2}"/>
              </a:ext>
            </a:extLst>
          </p:cNvPr>
          <p:cNvPicPr>
            <a:picLocks noChangeAspect="1"/>
          </p:cNvPicPr>
          <p:nvPr/>
        </p:nvPicPr>
        <p:blipFill rotWithShape="1">
          <a:blip r:embed="rId40"/>
          <a:srcRect l="19838" t="17749" r="31330" b="45138"/>
          <a:stretch/>
        </p:blipFill>
        <p:spPr>
          <a:xfrm>
            <a:off x="3069760" y="2849700"/>
            <a:ext cx="1135466" cy="816114"/>
          </a:xfrm>
          <a:prstGeom prst="rect">
            <a:avLst/>
          </a:prstGeom>
        </p:spPr>
      </p:pic>
      <p:pic>
        <p:nvPicPr>
          <p:cNvPr id="94" name="그림 93">
            <a:extLst>
              <a:ext uri="{FF2B5EF4-FFF2-40B4-BE49-F238E27FC236}">
                <a16:creationId xmlns:a16="http://schemas.microsoft.com/office/drawing/2014/main" id="{AF2EB1B0-0AA4-8AA0-CB60-0F80FAF8C3EB}"/>
              </a:ext>
            </a:extLst>
          </p:cNvPr>
          <p:cNvPicPr>
            <a:picLocks noChangeAspect="1"/>
          </p:cNvPicPr>
          <p:nvPr/>
        </p:nvPicPr>
        <p:blipFill rotWithShape="1">
          <a:blip r:embed="rId41"/>
          <a:srcRect t="19962" b="15540"/>
          <a:stretch/>
        </p:blipFill>
        <p:spPr>
          <a:xfrm>
            <a:off x="2259317" y="165382"/>
            <a:ext cx="911865" cy="718726"/>
          </a:xfrm>
          <a:prstGeom prst="rect">
            <a:avLst/>
          </a:prstGeom>
        </p:spPr>
      </p:pic>
      <p:pic>
        <p:nvPicPr>
          <p:cNvPr id="95" name="그림 94">
            <a:extLst>
              <a:ext uri="{FF2B5EF4-FFF2-40B4-BE49-F238E27FC236}">
                <a16:creationId xmlns:a16="http://schemas.microsoft.com/office/drawing/2014/main" id="{CE3A37C5-82A0-B1A1-0A93-99B6BA54EA6C}"/>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2559168">
            <a:off x="12210990" y="1261870"/>
            <a:ext cx="2127006" cy="1528785"/>
          </a:xfrm>
          <a:prstGeom prst="rect">
            <a:avLst/>
          </a:prstGeom>
        </p:spPr>
      </p:pic>
      <p:pic>
        <p:nvPicPr>
          <p:cNvPr id="96" name="그림 95">
            <a:extLst>
              <a:ext uri="{FF2B5EF4-FFF2-40B4-BE49-F238E27FC236}">
                <a16:creationId xmlns:a16="http://schemas.microsoft.com/office/drawing/2014/main" id="{F32F3802-4D90-E0DA-F46C-946BE18A2C1F}"/>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13514794">
            <a:off x="10266944" y="2150280"/>
            <a:ext cx="2127006" cy="1528785"/>
          </a:xfrm>
          <a:prstGeom prst="rect">
            <a:avLst/>
          </a:prstGeom>
        </p:spPr>
      </p:pic>
      <p:sp>
        <p:nvSpPr>
          <p:cNvPr id="97" name="오른쪽 화살표 89">
            <a:extLst>
              <a:ext uri="{FF2B5EF4-FFF2-40B4-BE49-F238E27FC236}">
                <a16:creationId xmlns:a16="http://schemas.microsoft.com/office/drawing/2014/main" id="{10BDBA06-1AC3-816C-DAD9-98190734E45C}"/>
              </a:ext>
            </a:extLst>
          </p:cNvPr>
          <p:cNvSpPr/>
          <p:nvPr>
            <p:custDataLst>
              <p:tags r:id="rId10"/>
            </p:custDataLst>
          </p:nvPr>
        </p:nvSpPr>
        <p:spPr bwMode="auto">
          <a:xfrm>
            <a:off x="1846197" y="5587610"/>
            <a:ext cx="338187" cy="368984"/>
          </a:xfrm>
          <a:prstGeom prst="rightArrow">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8" name="그림 97">
            <a:extLst>
              <a:ext uri="{FF2B5EF4-FFF2-40B4-BE49-F238E27FC236}">
                <a16:creationId xmlns:a16="http://schemas.microsoft.com/office/drawing/2014/main" id="{968AE4DB-9D4A-3F19-79BE-BE76DDA1C4B2}"/>
              </a:ext>
            </a:extLst>
          </p:cNvPr>
          <p:cNvPicPr>
            <a:picLocks noChangeAspect="1"/>
          </p:cNvPicPr>
          <p:nvPr/>
        </p:nvPicPr>
        <p:blipFill>
          <a:blip r:embed="rId42"/>
          <a:stretch>
            <a:fillRect/>
          </a:stretch>
        </p:blipFill>
        <p:spPr>
          <a:xfrm>
            <a:off x="4886018" y="64756"/>
            <a:ext cx="729999" cy="840316"/>
          </a:xfrm>
          <a:prstGeom prst="rect">
            <a:avLst/>
          </a:prstGeom>
        </p:spPr>
      </p:pic>
      <p:pic>
        <p:nvPicPr>
          <p:cNvPr id="99" name="그림 98">
            <a:extLst>
              <a:ext uri="{FF2B5EF4-FFF2-40B4-BE49-F238E27FC236}">
                <a16:creationId xmlns:a16="http://schemas.microsoft.com/office/drawing/2014/main" id="{50A7889B-47FE-1B6E-8B8C-81A9E29F133C}"/>
              </a:ext>
            </a:extLst>
          </p:cNvPr>
          <p:cNvPicPr>
            <a:picLocks noChangeAspect="1"/>
          </p:cNvPicPr>
          <p:nvPr/>
        </p:nvPicPr>
        <p:blipFill>
          <a:blip r:embed="rId42"/>
          <a:stretch>
            <a:fillRect/>
          </a:stretch>
        </p:blipFill>
        <p:spPr>
          <a:xfrm>
            <a:off x="7750689" y="112939"/>
            <a:ext cx="729999" cy="840316"/>
          </a:xfrm>
          <a:prstGeom prst="rect">
            <a:avLst/>
          </a:prstGeom>
        </p:spPr>
      </p:pic>
      <p:pic>
        <p:nvPicPr>
          <p:cNvPr id="100" name="그림 99" descr="접시이(가) 표시된 사진&#10;&#10;자동 생성된 설명">
            <a:extLst>
              <a:ext uri="{FF2B5EF4-FFF2-40B4-BE49-F238E27FC236}">
                <a16:creationId xmlns:a16="http://schemas.microsoft.com/office/drawing/2014/main" id="{42F04151-F30D-9936-A779-E980B89EC9B6}"/>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357931" y="269012"/>
            <a:ext cx="753177" cy="544806"/>
          </a:xfrm>
          <a:prstGeom prst="rect">
            <a:avLst/>
          </a:prstGeom>
        </p:spPr>
      </p:pic>
      <p:pic>
        <p:nvPicPr>
          <p:cNvPr id="101" name="Picture 2" descr="Cloud Services">
            <a:extLst>
              <a:ext uri="{FF2B5EF4-FFF2-40B4-BE49-F238E27FC236}">
                <a16:creationId xmlns:a16="http://schemas.microsoft.com/office/drawing/2014/main" id="{1886A4CE-38F2-4170-7235-62DC2FAA2333}"/>
              </a:ext>
            </a:extLst>
          </p:cNvPr>
          <p:cNvPicPr>
            <a:picLocks noChangeAspect="1" noChangeArrowheads="1"/>
          </p:cNvPicPr>
          <p:nvPr/>
        </p:nvPicPr>
        <p:blipFill>
          <a:blip r:embed="rId4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964615" y="178276"/>
            <a:ext cx="1521502" cy="911081"/>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그룹 101">
            <a:extLst>
              <a:ext uri="{FF2B5EF4-FFF2-40B4-BE49-F238E27FC236}">
                <a16:creationId xmlns:a16="http://schemas.microsoft.com/office/drawing/2014/main" id="{430B7714-95A3-6913-10BB-0388D1536A6C}"/>
              </a:ext>
            </a:extLst>
          </p:cNvPr>
          <p:cNvGrpSpPr/>
          <p:nvPr/>
        </p:nvGrpSpPr>
        <p:grpSpPr>
          <a:xfrm>
            <a:off x="13888151" y="4198153"/>
            <a:ext cx="655114" cy="1081238"/>
            <a:chOff x="12105103" y="1380127"/>
            <a:chExt cx="583612" cy="1171341"/>
          </a:xfrm>
        </p:grpSpPr>
        <p:pic>
          <p:nvPicPr>
            <p:cNvPr id="103" name="Picture 6" descr="Server Svg Png Icon Free Download (#569193) - OnlineWebFonts.COM">
              <a:extLst>
                <a:ext uri="{FF2B5EF4-FFF2-40B4-BE49-F238E27FC236}">
                  <a16:creationId xmlns:a16="http://schemas.microsoft.com/office/drawing/2014/main" id="{BC8C8046-D5FE-830C-E76B-53841522BC4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2137420"/>
              <a:ext cx="392080" cy="41404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Server Svg Png Icon Free Download (#569193) - OnlineWebFonts.COM">
              <a:extLst>
                <a:ext uri="{FF2B5EF4-FFF2-40B4-BE49-F238E27FC236}">
                  <a16:creationId xmlns:a16="http://schemas.microsoft.com/office/drawing/2014/main" id="{94D9BB18-4E5B-8244-A73C-4D60787D6488}"/>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1380127"/>
              <a:ext cx="392080" cy="414048"/>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A59B9FC-A64A-6821-45C6-8410BAB21FAC}"/>
                </a:ext>
              </a:extLst>
            </p:cNvPr>
            <p:cNvSpPr txBox="1"/>
            <p:nvPr/>
          </p:nvSpPr>
          <p:spPr>
            <a:xfrm rot="5400000">
              <a:off x="12177119" y="1722175"/>
              <a:ext cx="535944" cy="487249"/>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06" name="그룹 105">
            <a:extLst>
              <a:ext uri="{FF2B5EF4-FFF2-40B4-BE49-F238E27FC236}">
                <a16:creationId xmlns:a16="http://schemas.microsoft.com/office/drawing/2014/main" id="{F41318E4-1117-97BD-2A67-718B77C54515}"/>
              </a:ext>
            </a:extLst>
          </p:cNvPr>
          <p:cNvGrpSpPr/>
          <p:nvPr/>
        </p:nvGrpSpPr>
        <p:grpSpPr>
          <a:xfrm>
            <a:off x="1224895" y="-120310"/>
            <a:ext cx="590210" cy="590210"/>
            <a:chOff x="81895" y="-120310"/>
            <a:chExt cx="590210" cy="590210"/>
          </a:xfrm>
        </p:grpSpPr>
        <p:sp>
          <p:nvSpPr>
            <p:cNvPr id="107" name="타원 106">
              <a:extLst>
                <a:ext uri="{FF2B5EF4-FFF2-40B4-BE49-F238E27FC236}">
                  <a16:creationId xmlns:a16="http://schemas.microsoft.com/office/drawing/2014/main" id="{865D21CA-528E-E926-2F85-A518BFDD0F9C}"/>
                </a:ext>
              </a:extLst>
            </p:cNvPr>
            <p:cNvSpPr/>
            <p:nvPr/>
          </p:nvSpPr>
          <p:spPr>
            <a:xfrm>
              <a:off x="81895" y="-120310"/>
              <a:ext cx="590210" cy="590210"/>
            </a:xfrm>
            <a:prstGeom prst="ellipse">
              <a:avLst/>
            </a:prstGeom>
            <a:solidFill>
              <a:sysClr val="window" lastClr="FFFFFF"/>
            </a:solidFill>
            <a:ln w="28575" cap="flat" cmpd="sng" algn="ctr">
              <a:solidFill>
                <a:srgbClr val="000000">
                  <a:lumMod val="75000"/>
                  <a:lumOff val="25000"/>
                </a:srgbClr>
              </a:solid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8" name="십자형 107">
              <a:extLst>
                <a:ext uri="{FF2B5EF4-FFF2-40B4-BE49-F238E27FC236}">
                  <a16:creationId xmlns:a16="http://schemas.microsoft.com/office/drawing/2014/main" id="{97BE118B-75FC-5B01-2DCE-858B68F32456}"/>
                </a:ext>
              </a:extLst>
            </p:cNvPr>
            <p:cNvSpPr/>
            <p:nvPr/>
          </p:nvSpPr>
          <p:spPr>
            <a:xfrm>
              <a:off x="183336" y="-18869"/>
              <a:ext cx="387327" cy="387327"/>
            </a:xfrm>
            <a:prstGeom prst="plus">
              <a:avLst>
                <a:gd name="adj" fmla="val 35000"/>
              </a:avLst>
            </a:prstGeom>
            <a:solidFill>
              <a:srgbClr val="000000">
                <a:lumMod val="75000"/>
                <a:lumOff val="25000"/>
              </a:srgbClr>
            </a:solidFill>
            <a:ln w="3175" cap="flat" cmpd="sng" algn="ctr">
              <a:no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09" name="TextBox 108">
            <a:extLst>
              <a:ext uri="{FF2B5EF4-FFF2-40B4-BE49-F238E27FC236}">
                <a16:creationId xmlns:a16="http://schemas.microsoft.com/office/drawing/2014/main" id="{6F4DA981-1B1F-97C8-943E-21020B49976D}"/>
              </a:ext>
            </a:extLst>
          </p:cNvPr>
          <p:cNvSpPr txBox="1"/>
          <p:nvPr/>
        </p:nvSpPr>
        <p:spPr>
          <a:xfrm>
            <a:off x="-611425" y="5410593"/>
            <a:ext cx="2657898" cy="1094530"/>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Security &amp; Compliance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Access controls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GDPR / CCPA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Explainability: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Reporting : [n]</a:t>
            </a:r>
            <a:endPar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10" name="직선 연결선 109">
            <a:extLst>
              <a:ext uri="{FF2B5EF4-FFF2-40B4-BE49-F238E27FC236}">
                <a16:creationId xmlns:a16="http://schemas.microsoft.com/office/drawing/2014/main" id="{00791782-15B9-B844-B326-B8D30771A78B}"/>
              </a:ext>
            </a:extLst>
          </p:cNvPr>
          <p:cNvCxnSpPr/>
          <p:nvPr/>
        </p:nvCxnSpPr>
        <p:spPr>
          <a:xfrm>
            <a:off x="5177257" y="4422677"/>
            <a:ext cx="748099" cy="0"/>
          </a:xfrm>
          <a:prstGeom prst="line">
            <a:avLst/>
          </a:prstGeom>
          <a:noFill/>
          <a:ln w="9525" cap="flat" cmpd="sng" algn="ctr">
            <a:solidFill>
              <a:sysClr val="window" lastClr="FFFFFF">
                <a:lumMod val="50000"/>
              </a:sysClr>
            </a:solidFill>
            <a:prstDash val="solid"/>
            <a:headEnd type="oval" w="med" len="med"/>
            <a:tailEnd type="stealth" w="med" len="med"/>
          </a:ln>
          <a:effectLst/>
        </p:spPr>
      </p:cxnSp>
      <p:grpSp>
        <p:nvGrpSpPr>
          <p:cNvPr id="111" name="그룹 110">
            <a:extLst>
              <a:ext uri="{FF2B5EF4-FFF2-40B4-BE49-F238E27FC236}">
                <a16:creationId xmlns:a16="http://schemas.microsoft.com/office/drawing/2014/main" id="{154947B3-462E-35EA-8033-FCCA86F56D4D}"/>
              </a:ext>
            </a:extLst>
          </p:cNvPr>
          <p:cNvGrpSpPr/>
          <p:nvPr/>
        </p:nvGrpSpPr>
        <p:grpSpPr>
          <a:xfrm>
            <a:off x="9928678" y="4820087"/>
            <a:ext cx="941171" cy="833330"/>
            <a:chOff x="2906526" y="1474131"/>
            <a:chExt cx="2816808" cy="2494052"/>
          </a:xfrm>
        </p:grpSpPr>
        <p:pic>
          <p:nvPicPr>
            <p:cNvPr id="112" name="그림 111">
              <a:extLst>
                <a:ext uri="{FF2B5EF4-FFF2-40B4-BE49-F238E27FC236}">
                  <a16:creationId xmlns:a16="http://schemas.microsoft.com/office/drawing/2014/main" id="{EF7AD093-714F-E7B8-C695-611E0D0AC9CF}"/>
                </a:ext>
              </a:extLst>
            </p:cNvPr>
            <p:cNvPicPr>
              <a:picLocks noChangeAspect="1"/>
            </p:cNvPicPr>
            <p:nvPr/>
          </p:nvPicPr>
          <p:blipFill rotWithShape="1">
            <a:blip r:embed="rId40">
              <a:alphaModFix amt="35000"/>
              <a:duotone>
                <a:srgbClr val="EEECE1">
                  <a:shade val="45000"/>
                  <a:satMod val="135000"/>
                </a:srgbClr>
                <a:prstClr val="white"/>
              </a:duotone>
            </a:blip>
            <a:srcRect l="19838" t="17749" r="31330" b="45138"/>
            <a:stretch/>
          </p:blipFill>
          <p:spPr>
            <a:xfrm rot="4048026" flipH="1">
              <a:off x="3743113" y="1798168"/>
              <a:ext cx="2304257" cy="1656184"/>
            </a:xfrm>
            <a:prstGeom prst="rect">
              <a:avLst/>
            </a:prstGeom>
          </p:spPr>
        </p:pic>
        <p:pic>
          <p:nvPicPr>
            <p:cNvPr id="113" name="그림 112">
              <a:extLst>
                <a:ext uri="{FF2B5EF4-FFF2-40B4-BE49-F238E27FC236}">
                  <a16:creationId xmlns:a16="http://schemas.microsoft.com/office/drawing/2014/main" id="{88D6BDFF-F684-2344-81FA-ADE7AD19B81B}"/>
                </a:ext>
              </a:extLst>
            </p:cNvPr>
            <p:cNvPicPr>
              <a:picLocks noChangeAspect="1"/>
            </p:cNvPicPr>
            <p:nvPr/>
          </p:nvPicPr>
          <p:blipFill rotWithShape="1">
            <a:blip r:embed="rId40">
              <a:duotone>
                <a:srgbClr val="EEECE1">
                  <a:shade val="45000"/>
                  <a:satMod val="135000"/>
                </a:srgbClr>
                <a:prstClr val="white"/>
              </a:duotone>
              <a:alphaModFix amt="35000"/>
            </a:blip>
            <a:srcRect l="19838" t="17749" r="31330" b="45138"/>
            <a:stretch/>
          </p:blipFill>
          <p:spPr>
            <a:xfrm rot="14427627" flipH="1">
              <a:off x="2582489" y="1987963"/>
              <a:ext cx="2304257" cy="1656184"/>
            </a:xfrm>
            <a:prstGeom prst="rect">
              <a:avLst/>
            </a:prstGeom>
          </p:spPr>
        </p:pic>
      </p:grpSp>
      <p:grpSp>
        <p:nvGrpSpPr>
          <p:cNvPr id="114" name="그룹 113">
            <a:extLst>
              <a:ext uri="{FF2B5EF4-FFF2-40B4-BE49-F238E27FC236}">
                <a16:creationId xmlns:a16="http://schemas.microsoft.com/office/drawing/2014/main" id="{472B5B04-5188-765C-E6DD-B410D8FD2A5E}"/>
              </a:ext>
            </a:extLst>
          </p:cNvPr>
          <p:cNvGrpSpPr/>
          <p:nvPr/>
        </p:nvGrpSpPr>
        <p:grpSpPr>
          <a:xfrm>
            <a:off x="-5280796" y="-511777"/>
            <a:ext cx="4733192" cy="4385896"/>
            <a:chOff x="-5224452" y="36781"/>
            <a:chExt cx="4733192" cy="4385896"/>
          </a:xfrm>
        </p:grpSpPr>
        <p:sp>
          <p:nvSpPr>
            <p:cNvPr id="115" name="Rectangle 2">
              <a:extLst>
                <a:ext uri="{FF2B5EF4-FFF2-40B4-BE49-F238E27FC236}">
                  <a16:creationId xmlns:a16="http://schemas.microsoft.com/office/drawing/2014/main" id="{E8D97706-7452-E8F0-68EA-FA0A62DA5F3A}"/>
                </a:ext>
              </a:extLst>
            </p:cNvPr>
            <p:cNvSpPr>
              <a:spLocks noChangeArrowheads="1"/>
            </p:cNvSpPr>
            <p:nvPr/>
          </p:nvSpPr>
          <p:spPr bwMode="gray">
            <a:xfrm>
              <a:off x="-5224452" y="36781"/>
              <a:ext cx="4733192" cy="4385896"/>
            </a:xfrm>
            <a:prstGeom prst="rect">
              <a:avLst/>
            </a:prstGeom>
            <a:solidFill>
              <a:srgbClr val="FFFFFF"/>
            </a:solidFill>
            <a:ln w="9525" algn="ctr">
              <a:solidFill>
                <a:srgbClr val="051640"/>
              </a:solidFill>
              <a:miter lim="800000"/>
              <a:headEnd/>
              <a:tailEnd/>
            </a:ln>
            <a:effectLst>
              <a:outerShdw dist="35921" dir="2700000" algn="ctr" rotWithShape="0">
                <a:srgbClr val="808080"/>
              </a:outerShdw>
            </a:effectLst>
          </p:spPr>
          <p:txBody>
            <a:bodyPr lIns="83077" tIns="43200" rIns="83077" bIns="43200" anchor="ctr">
              <a:noAutofit/>
            </a:bodyPr>
            <a:lstStyle/>
            <a:p>
              <a:pP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6" name="Rectangle 3">
              <a:extLst>
                <a:ext uri="{FF2B5EF4-FFF2-40B4-BE49-F238E27FC236}">
                  <a16:creationId xmlns:a16="http://schemas.microsoft.com/office/drawing/2014/main" id="{64155B14-8B81-261F-912F-D95FB312DAFC}"/>
                </a:ext>
              </a:extLst>
            </p:cNvPr>
            <p:cNvSpPr>
              <a:spLocks noChangeArrowheads="1"/>
            </p:cNvSpPr>
            <p:nvPr/>
          </p:nvSpPr>
          <p:spPr bwMode="gray">
            <a:xfrm>
              <a:off x="-5224452" y="36781"/>
              <a:ext cx="4733192" cy="298938"/>
            </a:xfrm>
            <a:prstGeom prst="rect">
              <a:avLst/>
            </a:prstGeom>
            <a:solidFill>
              <a:srgbClr val="051640"/>
            </a:solidFill>
            <a:ln w="9525" algn="ctr">
              <a:solidFill>
                <a:srgbClr val="051640"/>
              </a:solidFill>
              <a:miter lim="800000"/>
              <a:headEnd/>
              <a:tailEnd/>
            </a:ln>
          </p:spPr>
          <p:txBody>
            <a:bodyPr lIns="83077" tIns="43200" rIns="83077" bIns="43200" anchor="ctr"/>
            <a:lstStyle/>
            <a:p>
              <a:pPr algn="ctr" defTabSz="844104" fontAlgn="base" latinLnBrk="0">
                <a:lnSpc>
                  <a:spcPct val="85000"/>
                </a:lnSpc>
                <a:spcBef>
                  <a:spcPct val="0"/>
                </a:spcBef>
                <a:spcAft>
                  <a:spcPct val="0"/>
                </a:spcAft>
                <a:buClr>
                  <a:srgbClr val="00677A"/>
                </a:buClr>
                <a:defRPr/>
              </a:pP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r>
                <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및 핵심 질문</a:t>
              </a:r>
              <a:endPar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7" name="AutoShape 19">
              <a:extLst>
                <a:ext uri="{FF2B5EF4-FFF2-40B4-BE49-F238E27FC236}">
                  <a16:creationId xmlns:a16="http://schemas.microsoft.com/office/drawing/2014/main" id="{99BF4FD5-8034-3267-92EF-76EDA294C242}"/>
                </a:ext>
              </a:extLst>
            </p:cNvPr>
            <p:cNvSpPr>
              <a:spLocks noChangeArrowheads="1"/>
            </p:cNvSpPr>
            <p:nvPr/>
          </p:nvSpPr>
          <p:spPr bwMode="gray">
            <a:xfrm>
              <a:off x="-4954821" y="895953"/>
              <a:ext cx="1189892" cy="111638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신규</a:t>
              </a:r>
              <a: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상품</a:t>
              </a:r>
              <a: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r>
              <a:b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ko-KR" altLang="en-US" sz="1108" b="1" kern="0" dirty="0" err="1">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효과성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118" name="그룹 32">
              <a:extLst>
                <a:ext uri="{FF2B5EF4-FFF2-40B4-BE49-F238E27FC236}">
                  <a16:creationId xmlns:a16="http://schemas.microsoft.com/office/drawing/2014/main" id="{0AD2E49A-37D4-8456-20C1-56E517C40B91}"/>
                </a:ext>
              </a:extLst>
            </p:cNvPr>
            <p:cNvGrpSpPr>
              <a:grpSpLocks/>
            </p:cNvGrpSpPr>
            <p:nvPr/>
          </p:nvGrpSpPr>
          <p:grpSpPr bwMode="gray">
            <a:xfrm>
              <a:off x="-5014903" y="489585"/>
              <a:ext cx="1285143" cy="244720"/>
              <a:chOff x="4654550" y="2047875"/>
              <a:chExt cx="1392238" cy="265113"/>
            </a:xfrm>
          </p:grpSpPr>
          <p:sp>
            <p:nvSpPr>
              <p:cNvPr id="125" name="Text Box 20">
                <a:extLst>
                  <a:ext uri="{FF2B5EF4-FFF2-40B4-BE49-F238E27FC236}">
                    <a16:creationId xmlns:a16="http://schemas.microsoft.com/office/drawing/2014/main" id="{0489B8A6-1B27-4BFF-ECDA-718CAC0B1ABD}"/>
                  </a:ext>
                </a:extLst>
              </p:cNvPr>
              <p:cNvSpPr txBox="1">
                <a:spLocks noChangeArrowheads="1"/>
              </p:cNvSpPr>
              <p:nvPr/>
            </p:nvSpPr>
            <p:spPr bwMode="gray">
              <a:xfrm>
                <a:off x="4654550" y="2047875"/>
                <a:ext cx="1392238"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endParaRPr lang="en-US" altLang="ko-KR"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6" name="Line 22">
                <a:extLst>
                  <a:ext uri="{FF2B5EF4-FFF2-40B4-BE49-F238E27FC236}">
                    <a16:creationId xmlns:a16="http://schemas.microsoft.com/office/drawing/2014/main" id="{CF2F52C2-7D8B-A929-5871-D552F1DBA7E9}"/>
                  </a:ext>
                </a:extLst>
              </p:cNvPr>
              <p:cNvSpPr>
                <a:spLocks noChangeShapeType="1"/>
              </p:cNvSpPr>
              <p:nvPr/>
            </p:nvSpPr>
            <p:spPr bwMode="gray">
              <a:xfrm>
                <a:off x="4700588" y="2312988"/>
                <a:ext cx="1300163"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19" name="그룹 31">
              <a:extLst>
                <a:ext uri="{FF2B5EF4-FFF2-40B4-BE49-F238E27FC236}">
                  <a16:creationId xmlns:a16="http://schemas.microsoft.com/office/drawing/2014/main" id="{1A762DF5-47EF-D838-A96A-35409CBDB7B5}"/>
                </a:ext>
              </a:extLst>
            </p:cNvPr>
            <p:cNvGrpSpPr>
              <a:grpSpLocks/>
            </p:cNvGrpSpPr>
            <p:nvPr/>
          </p:nvGrpSpPr>
          <p:grpSpPr bwMode="gray">
            <a:xfrm>
              <a:off x="-3593479" y="489585"/>
              <a:ext cx="2927838" cy="244720"/>
              <a:chOff x="6194425" y="2047875"/>
              <a:chExt cx="3171825" cy="265113"/>
            </a:xfrm>
          </p:grpSpPr>
          <p:sp>
            <p:nvSpPr>
              <p:cNvPr id="123" name="Text Box 21">
                <a:extLst>
                  <a:ext uri="{FF2B5EF4-FFF2-40B4-BE49-F238E27FC236}">
                    <a16:creationId xmlns:a16="http://schemas.microsoft.com/office/drawing/2014/main" id="{477E60F4-1D0A-998A-9B65-0B54AB1F4630}"/>
                  </a:ext>
                </a:extLst>
              </p:cNvPr>
              <p:cNvSpPr txBox="1">
                <a:spLocks noChangeArrowheads="1"/>
              </p:cNvSpPr>
              <p:nvPr/>
            </p:nvSpPr>
            <p:spPr bwMode="gray">
              <a:xfrm>
                <a:off x="7084219" y="2047875"/>
                <a:ext cx="1392237"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핵심 질문</a:t>
                </a:r>
              </a:p>
            </p:txBody>
          </p:sp>
          <p:sp>
            <p:nvSpPr>
              <p:cNvPr id="124" name="Line 23">
                <a:extLst>
                  <a:ext uri="{FF2B5EF4-FFF2-40B4-BE49-F238E27FC236}">
                    <a16:creationId xmlns:a16="http://schemas.microsoft.com/office/drawing/2014/main" id="{F75CEE77-7C89-30AA-A2F7-D6BB306653C3}"/>
                  </a:ext>
                </a:extLst>
              </p:cNvPr>
              <p:cNvSpPr>
                <a:spLocks noChangeShapeType="1"/>
              </p:cNvSpPr>
              <p:nvPr/>
            </p:nvSpPr>
            <p:spPr bwMode="gray">
              <a:xfrm>
                <a:off x="6194425" y="2312988"/>
                <a:ext cx="3171825"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20" name="AutoShape 25">
              <a:extLst>
                <a:ext uri="{FF2B5EF4-FFF2-40B4-BE49-F238E27FC236}">
                  <a16:creationId xmlns:a16="http://schemas.microsoft.com/office/drawing/2014/main" id="{B154909E-9DE8-59C9-03A3-9C75B5D00769}"/>
                </a:ext>
              </a:extLst>
            </p:cNvPr>
            <p:cNvSpPr>
              <a:spLocks noChangeArrowheads="1"/>
            </p:cNvSpPr>
            <p:nvPr/>
          </p:nvSpPr>
          <p:spPr bwMode="gray">
            <a:xfrm>
              <a:off x="-4954821" y="2165804"/>
              <a:ext cx="1189892" cy="206219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수행 전략 방향성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1" name="Rectangle 26">
              <a:extLst>
                <a:ext uri="{FF2B5EF4-FFF2-40B4-BE49-F238E27FC236}">
                  <a16:creationId xmlns:a16="http://schemas.microsoft.com/office/drawing/2014/main" id="{5B74C9CC-CD01-DE33-2F8A-47DE0A798BD4}"/>
                </a:ext>
              </a:extLst>
            </p:cNvPr>
            <p:cNvSpPr>
              <a:spLocks noChangeArrowheads="1"/>
            </p:cNvSpPr>
            <p:nvPr/>
          </p:nvSpPr>
          <p:spPr bwMode="gray">
            <a:xfrm>
              <a:off x="-3509952" y="895953"/>
              <a:ext cx="2775438" cy="111638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예상 소요 비용 및 예상 매출 산출 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신상품은 수익성이 좋은가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브랜드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이미지 제고 등 신상품을 통해 확보 가능한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비금적전인</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가치는 어떠한 것이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p>
          </p:txBody>
        </p:sp>
        <p:sp>
          <p:nvSpPr>
            <p:cNvPr id="122" name="Rectangle 28">
              <a:extLst>
                <a:ext uri="{FF2B5EF4-FFF2-40B4-BE49-F238E27FC236}">
                  <a16:creationId xmlns:a16="http://schemas.microsoft.com/office/drawing/2014/main" id="{B9B38D0A-A9BD-BA20-0F59-FD06D1B83DB5}"/>
                </a:ext>
              </a:extLst>
            </p:cNvPr>
            <p:cNvSpPr>
              <a:spLocks noChangeArrowheads="1"/>
            </p:cNvSpPr>
            <p:nvPr/>
          </p:nvSpPr>
          <p:spPr bwMode="gray">
            <a:xfrm>
              <a:off x="-3509952" y="2165804"/>
              <a:ext cx="2775438" cy="206219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신상품의 신규 고객 유입 및 기존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고객의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극대화를</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위하여 활용 가능한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론칭</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로드맵</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수행을 위해 필수적인 내부 역량은 어떠한 것이 있으며</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갖추어져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프로모션 시 목표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특성</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기반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최적의 커뮤니케이션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카드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VIP</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고객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및 유입 달성 후</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지속적</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장기적 이탈 방지를 위한 고객 관리 방안은 무엇이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p:txBody>
        </p:sp>
      </p:grpSp>
      <p:pic>
        <p:nvPicPr>
          <p:cNvPr id="127" name="Picture 2" descr="Xgrunge 문자 X 벡터 십자 기호 손으로 그린 X | 프리미엄 벡터">
            <a:extLst>
              <a:ext uri="{FF2B5EF4-FFF2-40B4-BE49-F238E27FC236}">
                <a16:creationId xmlns:a16="http://schemas.microsoft.com/office/drawing/2014/main" id="{9A845CD0-6A44-8549-22AE-A9642C81DA74}"/>
              </a:ext>
            </a:extLst>
          </p:cNvPr>
          <p:cNvPicPr>
            <a:picLocks noChangeAspect="1" noChangeArrowheads="1"/>
          </p:cNvPicPr>
          <p:nvPr/>
        </p:nvPicPr>
        <p:blipFill rotWithShape="1">
          <a:blip r:embed="rId45" cstate="print">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l="18273" t="7397" r="18197" b="8849"/>
          <a:stretch/>
        </p:blipFill>
        <p:spPr bwMode="auto">
          <a:xfrm>
            <a:off x="746839" y="6570540"/>
            <a:ext cx="854474" cy="1126496"/>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그룹 127">
            <a:extLst>
              <a:ext uri="{FF2B5EF4-FFF2-40B4-BE49-F238E27FC236}">
                <a16:creationId xmlns:a16="http://schemas.microsoft.com/office/drawing/2014/main" id="{EF8B5ACB-FA77-93AA-23E0-EE35487EFDF3}"/>
              </a:ext>
            </a:extLst>
          </p:cNvPr>
          <p:cNvGrpSpPr/>
          <p:nvPr/>
        </p:nvGrpSpPr>
        <p:grpSpPr>
          <a:xfrm>
            <a:off x="12577346" y="6753632"/>
            <a:ext cx="1305360" cy="1409788"/>
            <a:chOff x="8140523" y="2065568"/>
            <a:chExt cx="1489480" cy="1608638"/>
          </a:xfrm>
        </p:grpSpPr>
        <p:pic>
          <p:nvPicPr>
            <p:cNvPr id="129" name="Picture 4" descr="Question mark Royalty Free Vector Image - VectorStock">
              <a:extLst>
                <a:ext uri="{FF2B5EF4-FFF2-40B4-BE49-F238E27FC236}">
                  <a16:creationId xmlns:a16="http://schemas.microsoft.com/office/drawing/2014/main" id="{B9A77BEA-4A8D-FE10-373E-431C6A689739}"/>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241762">
              <a:off x="8140523" y="2065568"/>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34" descr="7,241 Graffiti Question Mark Images, Stock Photos &amp; Vectors | Shutterstock">
              <a:extLst>
                <a:ext uri="{FF2B5EF4-FFF2-40B4-BE49-F238E27FC236}">
                  <a16:creationId xmlns:a16="http://schemas.microsoft.com/office/drawing/2014/main" id="{C7499D97-7C41-BA86-D615-710E439897CC}"/>
                </a:ext>
              </a:extLst>
            </p:cNvPr>
            <p:cNvPicPr>
              <a:picLocks noChangeAspect="1" noChangeArrowheads="1"/>
            </p:cNvPicPr>
            <p:nvPr/>
          </p:nvPicPr>
          <p:blipFill rotWithShape="1">
            <a:blip r:embed="rId49" cstate="print">
              <a:duotone>
                <a:srgbClr val="F79646">
                  <a:shade val="45000"/>
                  <a:satMod val="135000"/>
                </a:srgbClr>
                <a:prstClr val="white"/>
              </a:duotone>
              <a:extLst>
                <a:ext uri="{BEBA8EAE-BF5A-486C-A8C5-ECC9F3942E4B}">
                  <a14:imgProps xmlns:a14="http://schemas.microsoft.com/office/drawing/2010/main">
                    <a14:imgLayer r:embed="rId50">
                      <a14:imgEffect>
                        <a14:backgroundRemoval t="10000" b="90000" l="10000" r="90000"/>
                      </a14:imgEffect>
                    </a14:imgLayer>
                  </a14:imgProps>
                </a:ext>
                <a:ext uri="{28A0092B-C50C-407E-A947-70E740481C1C}">
                  <a14:useLocalDpi xmlns:a14="http://schemas.microsoft.com/office/drawing/2010/main" val="0"/>
                </a:ext>
              </a:extLst>
            </a:blip>
            <a:srcRect l="21945" r="22810" b="7738"/>
            <a:stretch/>
          </p:blipFill>
          <p:spPr bwMode="auto">
            <a:xfrm>
              <a:off x="8665267" y="2371891"/>
              <a:ext cx="452846" cy="814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그룹 130">
            <a:extLst>
              <a:ext uri="{FF2B5EF4-FFF2-40B4-BE49-F238E27FC236}">
                <a16:creationId xmlns:a16="http://schemas.microsoft.com/office/drawing/2014/main" id="{A645176B-BFC6-BCC3-7BA6-7BEDAFFDEF24}"/>
              </a:ext>
            </a:extLst>
          </p:cNvPr>
          <p:cNvGrpSpPr/>
          <p:nvPr/>
        </p:nvGrpSpPr>
        <p:grpSpPr>
          <a:xfrm>
            <a:off x="12577346" y="5564513"/>
            <a:ext cx="1305360" cy="1409788"/>
            <a:chOff x="8183320" y="839619"/>
            <a:chExt cx="1489480" cy="1608638"/>
          </a:xfrm>
        </p:grpSpPr>
        <p:pic>
          <p:nvPicPr>
            <p:cNvPr id="132" name="Picture 4" descr="Question mark Royalty Free Vector Image - VectorStock">
              <a:extLst>
                <a:ext uri="{FF2B5EF4-FFF2-40B4-BE49-F238E27FC236}">
                  <a16:creationId xmlns:a16="http://schemas.microsoft.com/office/drawing/2014/main" id="{BD934E6A-08F5-8D12-BECC-049931F34991}"/>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46769">
              <a:off x="8183320" y="839619"/>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AAEABC58-E81B-25AF-2E21-A86F34D0F448}"/>
                </a:ext>
              </a:extLst>
            </p:cNvPr>
            <p:cNvPicPr>
              <a:picLocks noChangeAspect="1" noChangeArrowheads="1"/>
            </p:cNvPicPr>
            <p:nvPr/>
          </p:nvPicPr>
          <p:blipFill rotWithShape="1">
            <a:blip r:embed="rId38" cstate="print">
              <a:duotone>
                <a:srgbClr val="F79646">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8675473" y="1241713"/>
              <a:ext cx="552982" cy="545350"/>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사각형: 둥근 모서리 133">
            <a:extLst>
              <a:ext uri="{FF2B5EF4-FFF2-40B4-BE49-F238E27FC236}">
                <a16:creationId xmlns:a16="http://schemas.microsoft.com/office/drawing/2014/main" id="{E56C1033-C3FC-9C45-4429-7FB7853BB5F5}"/>
              </a:ext>
            </a:extLst>
          </p:cNvPr>
          <p:cNvSpPr/>
          <p:nvPr/>
        </p:nvSpPr>
        <p:spPr>
          <a:xfrm>
            <a:off x="-4551978" y="4251660"/>
            <a:ext cx="1797852" cy="2438039"/>
          </a:xfrm>
          <a:prstGeom prst="roundRect">
            <a:avLst>
              <a:gd name="adj" fmla="val 10480"/>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latinLnBrk="0">
              <a:buClr>
                <a:srgbClr val="000000"/>
              </a:buClr>
              <a:buFont typeface="Arial"/>
              <a:buNone/>
            </a:pPr>
            <a:endParaRPr lang="ko-KR" altLang="en-US" sz="1400" kern="0">
              <a:solidFill>
                <a:srgbClr val="000000"/>
              </a:solidFill>
              <a:latin typeface="Arial"/>
              <a:cs typeface="Arial"/>
              <a:sym typeface="Arial"/>
            </a:endParaRPr>
          </a:p>
        </p:txBody>
      </p:sp>
      <p:sp>
        <p:nvSpPr>
          <p:cNvPr id="135" name="사각형: 둥근 모서리 134">
            <a:extLst>
              <a:ext uri="{FF2B5EF4-FFF2-40B4-BE49-F238E27FC236}">
                <a16:creationId xmlns:a16="http://schemas.microsoft.com/office/drawing/2014/main" id="{037CBCD0-F246-783D-10A5-FBB6C29F8800}"/>
              </a:ext>
            </a:extLst>
          </p:cNvPr>
          <p:cNvSpPr/>
          <p:nvPr/>
        </p:nvSpPr>
        <p:spPr>
          <a:xfrm>
            <a:off x="2568736" y="5755174"/>
            <a:ext cx="2272943" cy="1979774"/>
          </a:xfrm>
          <a:prstGeom prst="roundRect">
            <a:avLst>
              <a:gd name="adj" fmla="val 10480"/>
            </a:avLst>
          </a:prstGeom>
          <a:solidFill>
            <a:srgbClr val="274645"/>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Reference</a:t>
            </a:r>
            <a:b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t>Reference</a:t>
            </a:r>
            <a:r>
              <a:rPr lang="en-US" altLang="ko-KR" sz="2000" dirty="0">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t/>
            </a:r>
            <a:br>
              <a:rPr lang="en-US" altLang="ko-KR" sz="2000" dirty="0">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rPr>
              <a:t>Reference</a:t>
            </a:r>
            <a:endParaRPr lang="en-US" altLang="ko-KR" sz="2000" dirty="0">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endParaRPr>
          </a:p>
          <a:p>
            <a:pPr latinLnBrk="0">
              <a:lnSpc>
                <a:spcPct val="120000"/>
              </a:lnSpc>
              <a:defRPr/>
            </a:pPr>
            <a:endParaRPr lang="ko-KR" altLang="en-US"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6" name="그림 135">
            <a:extLst>
              <a:ext uri="{FF2B5EF4-FFF2-40B4-BE49-F238E27FC236}">
                <a16:creationId xmlns:a16="http://schemas.microsoft.com/office/drawing/2014/main" id="{1EE18ECA-AF67-ABD0-4DD2-94B5B8026D9D}"/>
              </a:ext>
            </a:extLst>
          </p:cNvPr>
          <p:cNvPicPr>
            <a:picLocks noChangeAspect="1"/>
          </p:cNvPicPr>
          <p:nvPr/>
        </p:nvPicPr>
        <p:blipFill>
          <a:blip r:embed="rId51"/>
          <a:stretch>
            <a:fillRect/>
          </a:stretch>
        </p:blipFill>
        <p:spPr>
          <a:xfrm>
            <a:off x="14075178" y="5823443"/>
            <a:ext cx="2333044" cy="1660974"/>
          </a:xfrm>
          <a:prstGeom prst="rect">
            <a:avLst/>
          </a:prstGeom>
        </p:spPr>
      </p:pic>
      <p:sp>
        <p:nvSpPr>
          <p:cNvPr id="137" name="사각형: 둥근 모서리 136">
            <a:extLst>
              <a:ext uri="{FF2B5EF4-FFF2-40B4-BE49-F238E27FC236}">
                <a16:creationId xmlns:a16="http://schemas.microsoft.com/office/drawing/2014/main" id="{74323DC2-4691-8CF7-C342-5863CA694557}"/>
              </a:ext>
            </a:extLst>
          </p:cNvPr>
          <p:cNvSpPr/>
          <p:nvPr/>
        </p:nvSpPr>
        <p:spPr>
          <a:xfrm>
            <a:off x="5070435" y="5838479"/>
            <a:ext cx="2043511" cy="1779933"/>
          </a:xfrm>
          <a:prstGeom prst="roundRect">
            <a:avLst>
              <a:gd name="adj" fmla="val 17615"/>
            </a:avLst>
          </a:prstGeom>
          <a:noFill/>
          <a:ln w="76200" cap="flat" cmpd="sng" algn="ctr">
            <a:solidFill>
              <a:srgbClr val="FF50A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9" name="그림 138"/>
          <p:cNvPicPr>
            <a:picLocks noChangeAspect="1"/>
          </p:cNvPicPr>
          <p:nvPr/>
        </p:nvPicPr>
        <p:blipFill>
          <a:blip r:embed="rId52"/>
          <a:stretch>
            <a:fillRect/>
          </a:stretch>
        </p:blipFill>
        <p:spPr>
          <a:xfrm>
            <a:off x="7874111" y="-4890665"/>
            <a:ext cx="4762500" cy="4762500"/>
          </a:xfrm>
          <a:prstGeom prst="rect">
            <a:avLst/>
          </a:prstGeom>
        </p:spPr>
      </p:pic>
      <p:pic>
        <p:nvPicPr>
          <p:cNvPr id="140" name="그림 139"/>
          <p:cNvPicPr>
            <a:picLocks noChangeAspect="1"/>
          </p:cNvPicPr>
          <p:nvPr/>
        </p:nvPicPr>
        <p:blipFill>
          <a:blip r:embed="rId52"/>
          <a:stretch>
            <a:fillRect/>
          </a:stretch>
        </p:blipFill>
        <p:spPr>
          <a:xfrm>
            <a:off x="-4551978" y="-4914638"/>
            <a:ext cx="4762500" cy="4762500"/>
          </a:xfrm>
          <a:prstGeom prst="rect">
            <a:avLst/>
          </a:prstGeom>
        </p:spPr>
      </p:pic>
    </p:spTree>
    <p:extLst>
      <p:ext uri="{BB962C8B-B14F-4D97-AF65-F5344CB8AC3E}">
        <p14:creationId xmlns:p14="http://schemas.microsoft.com/office/powerpoint/2010/main" val="1399902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grpSp>
        <p:nvGrpSpPr>
          <p:cNvPr id="9" name="그룹 8">
            <a:extLst>
              <a:ext uri="{FF2B5EF4-FFF2-40B4-BE49-F238E27FC236}">
                <a16:creationId xmlns:a16="http://schemas.microsoft.com/office/drawing/2014/main" id="{A0A8D2B9-8A78-7BBF-31FB-C710E0DBC114}"/>
              </a:ext>
            </a:extLst>
          </p:cNvPr>
          <p:cNvGrpSpPr/>
          <p:nvPr/>
        </p:nvGrpSpPr>
        <p:grpSpPr>
          <a:xfrm>
            <a:off x="682832" y="2132856"/>
            <a:ext cx="10858326" cy="4056831"/>
            <a:chOff x="1143443" y="2132856"/>
            <a:chExt cx="9937104" cy="3712649"/>
          </a:xfrm>
        </p:grpSpPr>
        <p:sp>
          <p:nvSpPr>
            <p:cNvPr id="4" name="타원 3"/>
            <p:cNvSpPr/>
            <p:nvPr/>
          </p:nvSpPr>
          <p:spPr>
            <a:xfrm>
              <a:off x="1143443" y="2132856"/>
              <a:ext cx="2232248" cy="2232248"/>
            </a:xfrm>
            <a:prstGeom prst="ellipse">
              <a:avLst/>
            </a:prstGeom>
            <a:solidFill>
              <a:schemeClr val="bg1">
                <a:lumMod val="75000"/>
              </a:schemeClr>
            </a:solid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p:cNvSpPr/>
            <p:nvPr/>
          </p:nvSpPr>
          <p:spPr>
            <a:xfrm>
              <a:off x="4995871" y="2132856"/>
              <a:ext cx="2232248" cy="2232248"/>
            </a:xfrm>
            <a:prstGeom prst="ellipse">
              <a:avLst/>
            </a:prstGeom>
            <a:gradFill flip="none" rotWithShape="1">
              <a:gsLst>
                <a:gs pos="0">
                  <a:srgbClr val="BFBFBF"/>
                </a:gs>
                <a:gs pos="90000">
                  <a:srgbClr val="404040"/>
                </a:gs>
              </a:gsLst>
              <a:lin ang="0" scaled="1"/>
              <a:tileRect/>
            </a:grad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p:cNvSpPr/>
            <p:nvPr/>
          </p:nvSpPr>
          <p:spPr>
            <a:xfrm>
              <a:off x="8848299" y="2132856"/>
              <a:ext cx="2232248" cy="2232248"/>
            </a:xfrm>
            <a:prstGeom prst="ellipse">
              <a:avLst/>
            </a:prstGeom>
            <a:solidFill>
              <a:srgbClr val="404040"/>
            </a:solidFill>
            <a:ln w="28575">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오른쪽 화살표 7"/>
            <p:cNvSpPr/>
            <p:nvPr/>
          </p:nvSpPr>
          <p:spPr>
            <a:xfrm>
              <a:off x="3749657" y="2924944"/>
              <a:ext cx="872248" cy="64807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오른쪽 화살표 36"/>
            <p:cNvSpPr/>
            <p:nvPr/>
          </p:nvSpPr>
          <p:spPr>
            <a:xfrm>
              <a:off x="7602085" y="2924944"/>
              <a:ext cx="872248" cy="64807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1415480" y="2833482"/>
              <a:ext cx="1800493" cy="830997"/>
            </a:xfrm>
            <a:prstGeom prst="rect">
              <a:avLst/>
            </a:prstGeom>
            <a:noFill/>
          </p:spPr>
          <p:txBody>
            <a:bodyPr wrap="none" rtlCol="0">
              <a:spAutoFit/>
            </a:bodyPr>
            <a:lstStyle/>
            <a:p>
              <a:r>
                <a:rPr lang="en-US" altLang="ko-KR" sz="4800">
                  <a:solidFill>
                    <a:schemeClr val="bg1"/>
                  </a:solidFill>
                  <a:latin typeface="Pretendard" panose="02000503000000020004" pitchFamily="50" charset="-127"/>
                  <a:ea typeface="Pretendard" panose="02000503000000020004" pitchFamily="50" charset="-127"/>
                  <a:cs typeface="Pretendard" panose="02000503000000020004" pitchFamily="50" charset="-127"/>
                </a:rPr>
                <a:t>A </a:t>
              </a:r>
              <a:r>
                <a:rPr lang="ko-KR" altLang="en-US" sz="4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지역</a:t>
              </a:r>
            </a:p>
          </p:txBody>
        </p:sp>
        <p:sp>
          <p:nvSpPr>
            <p:cNvPr id="42" name="TextBox 41"/>
            <p:cNvSpPr txBox="1"/>
            <p:nvPr/>
          </p:nvSpPr>
          <p:spPr>
            <a:xfrm>
              <a:off x="5303912" y="2833482"/>
              <a:ext cx="1784463" cy="830997"/>
            </a:xfrm>
            <a:prstGeom prst="rect">
              <a:avLst/>
            </a:prstGeom>
            <a:noFill/>
          </p:spPr>
          <p:txBody>
            <a:bodyPr wrap="none" rtlCol="0">
              <a:spAutoFit/>
            </a:bodyPr>
            <a:lstStyle/>
            <a:p>
              <a:r>
                <a:rPr lang="en-US" altLang="ko-KR" sz="4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B </a:t>
              </a:r>
              <a:r>
                <a:rPr lang="ko-KR" altLang="en-US" sz="4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지역</a:t>
              </a:r>
            </a:p>
          </p:txBody>
        </p:sp>
        <p:sp>
          <p:nvSpPr>
            <p:cNvPr id="43" name="TextBox 42"/>
            <p:cNvSpPr txBox="1"/>
            <p:nvPr/>
          </p:nvSpPr>
          <p:spPr>
            <a:xfrm>
              <a:off x="8976320" y="2833482"/>
              <a:ext cx="1829347" cy="830997"/>
            </a:xfrm>
            <a:prstGeom prst="rect">
              <a:avLst/>
            </a:prstGeom>
            <a:noFill/>
          </p:spPr>
          <p:txBody>
            <a:bodyPr wrap="none" rtlCol="0">
              <a:spAutoFit/>
            </a:bodyPr>
            <a:lstStyle/>
            <a:p>
              <a:r>
                <a:rPr lang="en-US" altLang="ko-KR" sz="4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C </a:t>
              </a:r>
              <a:r>
                <a:rPr lang="ko-KR" altLang="en-US" sz="4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지역</a:t>
              </a:r>
            </a:p>
          </p:txBody>
        </p:sp>
        <p:sp>
          <p:nvSpPr>
            <p:cNvPr id="15" name="위로 굽은 화살표 14"/>
            <p:cNvSpPr/>
            <p:nvPr/>
          </p:nvSpPr>
          <p:spPr>
            <a:xfrm>
              <a:off x="2055683" y="4585613"/>
              <a:ext cx="8280920" cy="1259892"/>
            </a:xfrm>
            <a:prstGeom prst="bentUp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055683" y="4585505"/>
              <a:ext cx="376035" cy="1260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1" name="그룹 50"/>
          <p:cNvGrpSpPr/>
          <p:nvPr/>
        </p:nvGrpSpPr>
        <p:grpSpPr>
          <a:xfrm>
            <a:off x="4393382" y="136107"/>
            <a:ext cx="7497166" cy="335081"/>
            <a:chOff x="4393382" y="136107"/>
            <a:chExt cx="7497166" cy="335081"/>
          </a:xfrm>
        </p:grpSpPr>
        <p:sp>
          <p:nvSpPr>
            <p:cNvPr id="52"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53"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54"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55"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58"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가설</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
        <p:nvSpPr>
          <p:cNvPr id="5" name="TextBox 4">
            <a:extLst>
              <a:ext uri="{FF2B5EF4-FFF2-40B4-BE49-F238E27FC236}">
                <a16:creationId xmlns:a16="http://schemas.microsoft.com/office/drawing/2014/main" id="{159BD1DB-2482-3848-6BEB-827ED43ED6A6}"/>
              </a:ext>
            </a:extLst>
          </p:cNvPr>
          <p:cNvSpPr txBox="1"/>
          <p:nvPr/>
        </p:nvSpPr>
        <p:spPr>
          <a:xfrm>
            <a:off x="2837867" y="1064349"/>
            <a:ext cx="6548257" cy="523220"/>
          </a:xfrm>
          <a:prstGeom prst="rect">
            <a:avLst/>
          </a:prstGeom>
          <a:noFill/>
        </p:spPr>
        <p:txBody>
          <a:bodyPr wrap="square" anchor="ctr">
            <a:spAutoFit/>
          </a:bodyPr>
          <a:lstStyle/>
          <a:p>
            <a:pPr algn="ctr"/>
            <a:r>
              <a:rPr lang="en-US" altLang="ko-KR" sz="28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2800" dirty="0">
                <a:latin typeface="Pretendard" panose="02000503000000020004" pitchFamily="50" charset="-127"/>
                <a:ea typeface="Pretendard" panose="02000503000000020004" pitchFamily="50" charset="-127"/>
                <a:cs typeface="Pretendard" panose="02000503000000020004" pitchFamily="50" charset="-127"/>
              </a:rPr>
              <a:t>가설</a:t>
            </a:r>
            <a:r>
              <a:rPr lang="en-US" altLang="ko-KR" sz="2800" dirty="0">
                <a:latin typeface="Pretendard" panose="02000503000000020004" pitchFamily="50" charset="-127"/>
                <a:ea typeface="Pretendard" panose="02000503000000020004" pitchFamily="50" charset="-127"/>
                <a:cs typeface="Pretendard" panose="02000503000000020004" pitchFamily="50" charset="-127"/>
              </a:rPr>
              <a:t>) “A </a:t>
            </a:r>
            <a:r>
              <a:rPr lang="ko-KR" altLang="en-US" sz="2800" dirty="0">
                <a:latin typeface="Pretendard" panose="02000503000000020004" pitchFamily="50" charset="-127"/>
                <a:ea typeface="Pretendard" panose="02000503000000020004" pitchFamily="50" charset="-127"/>
                <a:cs typeface="Pretendard" panose="02000503000000020004" pitchFamily="50" charset="-127"/>
              </a:rPr>
              <a:t>지역에서 </a:t>
            </a:r>
            <a:r>
              <a:rPr lang="en-US" altLang="ko-KR" sz="2800" dirty="0">
                <a:latin typeface="Pretendard" panose="02000503000000020004" pitchFamily="50" charset="-127"/>
                <a:ea typeface="Pretendard" panose="02000503000000020004" pitchFamily="50" charset="-127"/>
                <a:cs typeface="Pretendard" panose="02000503000000020004" pitchFamily="50" charset="-127"/>
              </a:rPr>
              <a:t>C </a:t>
            </a:r>
            <a:r>
              <a:rPr lang="ko-KR" altLang="en-US" sz="2800" dirty="0">
                <a:latin typeface="Pretendard" panose="02000503000000020004" pitchFamily="50" charset="-127"/>
                <a:ea typeface="Pretendard" panose="02000503000000020004" pitchFamily="50" charset="-127"/>
                <a:cs typeface="Pretendard" panose="02000503000000020004" pitchFamily="50" charset="-127"/>
              </a:rPr>
              <a:t>지역으로 인구가 유입</a:t>
            </a:r>
            <a:r>
              <a:rPr lang="en-US" altLang="ko-KR" sz="2800"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sz="2800" dirty="0">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2436630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pSp>
        <p:nvGrpSpPr>
          <p:cNvPr id="5" name="그룹 4"/>
          <p:cNvGrpSpPr/>
          <p:nvPr/>
        </p:nvGrpSpPr>
        <p:grpSpPr>
          <a:xfrm>
            <a:off x="1478024" y="787217"/>
            <a:ext cx="9267943" cy="5644103"/>
            <a:chOff x="1415481" y="755828"/>
            <a:chExt cx="9267943" cy="5644103"/>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567" y="866411"/>
              <a:ext cx="9142857" cy="5485714"/>
            </a:xfrm>
            <a:prstGeom prst="rect">
              <a:avLst/>
            </a:prstGeom>
          </p:spPr>
        </p:pic>
        <p:sp>
          <p:nvSpPr>
            <p:cNvPr id="22" name="모서리가 둥근 직사각형 21"/>
            <p:cNvSpPr/>
            <p:nvPr/>
          </p:nvSpPr>
          <p:spPr>
            <a:xfrm>
              <a:off x="2351583" y="755828"/>
              <a:ext cx="8208913"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세종특별자치시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3" name="직사각형 22"/>
            <p:cNvSpPr/>
            <p:nvPr/>
          </p:nvSpPr>
          <p:spPr>
            <a:xfrm>
              <a:off x="2683969" y="1326720"/>
              <a:ext cx="7588495" cy="375846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10112" y="2965681"/>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510106" y="6006892"/>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41"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세종특별자치시</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3208049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pSp>
        <p:nvGrpSpPr>
          <p:cNvPr id="4" name="그룹 3">
            <a:extLst>
              <a:ext uri="{FF2B5EF4-FFF2-40B4-BE49-F238E27FC236}">
                <a16:creationId xmlns:a16="http://schemas.microsoft.com/office/drawing/2014/main" id="{CDB6BD63-07D0-036A-BE2C-622E25BD1C39}"/>
              </a:ext>
            </a:extLst>
          </p:cNvPr>
          <p:cNvGrpSpPr/>
          <p:nvPr/>
        </p:nvGrpSpPr>
        <p:grpSpPr>
          <a:xfrm>
            <a:off x="1497527" y="756930"/>
            <a:ext cx="9228936" cy="5704676"/>
            <a:chOff x="1454488" y="761339"/>
            <a:chExt cx="9228936" cy="5704676"/>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567" y="866411"/>
              <a:ext cx="9142857" cy="5485714"/>
            </a:xfrm>
            <a:prstGeom prst="rect">
              <a:avLst/>
            </a:prstGeom>
          </p:spPr>
        </p:pic>
        <p:sp>
          <p:nvSpPr>
            <p:cNvPr id="22" name="모서리가 둥근 직사각형 21"/>
            <p:cNvSpPr/>
            <p:nvPr/>
          </p:nvSpPr>
          <p:spPr>
            <a:xfrm>
              <a:off x="2327864" y="761339"/>
              <a:ext cx="8208913"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제주특별자치도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49119"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7297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9"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제주특별자치도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2114718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pSp>
        <p:nvGrpSpPr>
          <p:cNvPr id="9" name="그룹 8">
            <a:extLst>
              <a:ext uri="{FF2B5EF4-FFF2-40B4-BE49-F238E27FC236}">
                <a16:creationId xmlns:a16="http://schemas.microsoft.com/office/drawing/2014/main" id="{34F7CFD1-6206-3CCB-56B0-25DA60D8F01D}"/>
              </a:ext>
            </a:extLst>
          </p:cNvPr>
          <p:cNvGrpSpPr/>
          <p:nvPr/>
        </p:nvGrpSpPr>
        <p:grpSpPr>
          <a:xfrm>
            <a:off x="1505525" y="759709"/>
            <a:ext cx="9212940" cy="5699118"/>
            <a:chOff x="1454488" y="787217"/>
            <a:chExt cx="9212940" cy="5699118"/>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95614"/>
              <a:ext cx="9142857" cy="5485714"/>
            </a:xfrm>
            <a:prstGeom prst="rect">
              <a:avLst/>
            </a:prstGeom>
          </p:spPr>
        </p:pic>
        <p:sp>
          <p:nvSpPr>
            <p:cNvPr id="22" name="모서리가 둥근 직사각형 21"/>
            <p:cNvSpPr/>
            <p:nvPr/>
          </p:nvSpPr>
          <p:spPr>
            <a:xfrm>
              <a:off x="2334331" y="787217"/>
              <a:ext cx="8208913"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충청남도 </a:t>
              </a:r>
              <a:r>
                <a:rPr lang="ko-KR" altLang="en-US" dirty="0">
                  <a:latin typeface="Pretendard" panose="02000503000000020004" pitchFamily="50" charset="-127"/>
                  <a:ea typeface="Pretendard" panose="02000503000000020004" pitchFamily="50" charset="-127"/>
                  <a:cs typeface="Pretendard" panose="02000503000000020004" pitchFamily="50" charset="-127"/>
                </a:rPr>
                <a:t>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49119"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5"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충청남도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940953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95614"/>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34331" y="787217"/>
            <a:ext cx="8208913"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충청북도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49119"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충청북도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1813634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901243"/>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25705" y="787217"/>
            <a:ext cx="8208913"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강원도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강원도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3267307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75922"/>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25705" y="787217"/>
            <a:ext cx="8208913"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인천광역시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인천광역시</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24894668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75921"/>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096219" y="787217"/>
            <a:ext cx="8438399"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경기도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백만 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경기도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1844562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84559"/>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096219" y="787217"/>
            <a:ext cx="8438399"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서울특별시 </a:t>
            </a:r>
            <a:r>
              <a:rPr lang="ko-KR" altLang="en-US" dirty="0">
                <a:latin typeface="Pretendard" panose="02000503000000020004" pitchFamily="50" charset="-127"/>
                <a:ea typeface="Pretendard" panose="02000503000000020004" pitchFamily="50" charset="-127"/>
                <a:cs typeface="Pretendard" panose="02000503000000020004" pitchFamily="50" charset="-127"/>
              </a:rPr>
              <a:t>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백만 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서울특별시</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1282324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871394" y="1280238"/>
            <a:ext cx="8449212" cy="5171362"/>
          </a:xfrm>
          <a:prstGeom prst="rect">
            <a:avLst/>
          </a:prstGeom>
          <a:noFill/>
        </p:spPr>
        <p:txBody>
          <a:bodyPr wrap="square" lIns="144000" tIns="144000" rIns="144000" bIns="144000" rtlCol="0" anchor="ctr">
            <a:noAutofit/>
          </a:bodyPr>
          <a:lstStyle/>
          <a:p>
            <a:pPr marL="514350" indent="-514350">
              <a:lnSpc>
                <a:spcPct val="150000"/>
              </a:lnSpc>
              <a:buFont typeface="+mj-lt"/>
              <a:buAutoNum type="romanUcPeriod"/>
            </a:pPr>
            <a:r>
              <a:rPr kumimoji="1" lang="ko-KR" altLang="en-US"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배경</a:t>
            </a:r>
            <a:endParaRPr kumimoji="1" lang="en-US" altLang="ko-KR"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분석 계획</a:t>
            </a:r>
            <a:endParaRPr kumimoji="1" lang="en-US" altLang="ko-KR"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분석 과정</a:t>
            </a:r>
            <a:endParaRPr kumimoji="1" lang="en-US" altLang="ko-KR"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정리</a:t>
            </a:r>
            <a:endParaRPr kumimoji="1" lang="en-US" altLang="ko-KR" sz="2500"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solidFill>
                  <a:srgbClr val="404040"/>
                </a:solidFill>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solidFill>
                <a:srgbClr val="404040"/>
              </a:solidFill>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934049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84549"/>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89516" y="787217"/>
            <a:ext cx="8162354"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대전광역시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대전광역시</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815675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93173"/>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29132" y="787217"/>
            <a:ext cx="822273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경상북도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경상북도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3856534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84555"/>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29132" y="787217"/>
            <a:ext cx="822273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전라남도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전라남도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3515035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93175"/>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29132" y="787217"/>
            <a:ext cx="822273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전북특별자치도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전북특별자치도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754103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84547"/>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29132" y="787217"/>
            <a:ext cx="822273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광주광역시 </a:t>
            </a:r>
            <a:r>
              <a:rPr lang="ko-KR" altLang="en-US" dirty="0">
                <a:latin typeface="Pretendard" panose="02000503000000020004" pitchFamily="50" charset="-127"/>
                <a:ea typeface="Pretendard" panose="02000503000000020004" pitchFamily="50" charset="-127"/>
                <a:cs typeface="Pretendard" panose="02000503000000020004" pitchFamily="50" charset="-127"/>
              </a:rPr>
              <a:t>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광주광역시</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4260813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75920"/>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89516" y="787217"/>
            <a:ext cx="8162353"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대구광역시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대구광역시</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4125713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84549"/>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29132" y="787217"/>
            <a:ext cx="822273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경상남도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경상남도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3855381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84548"/>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46384" y="787217"/>
            <a:ext cx="822273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부산광역시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부산광역시</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2584116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571" y="884545"/>
            <a:ext cx="9142857" cy="5485714"/>
          </a:xfrm>
          <a:prstGeom prst="rect">
            <a:avLst/>
          </a:prstGeom>
        </p:spPr>
      </p:pic>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sp>
        <p:nvSpPr>
          <p:cNvPr id="22" name="모서리가 둥근 직사각형 21"/>
          <p:cNvSpPr/>
          <p:nvPr/>
        </p:nvSpPr>
        <p:spPr>
          <a:xfrm>
            <a:off x="2329132" y="787217"/>
            <a:ext cx="822273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울산광역시 </a:t>
            </a:r>
            <a:r>
              <a:rPr lang="ko-KR" altLang="en-US" dirty="0">
                <a:latin typeface="Pretendard" panose="02000503000000020004" pitchFamily="50" charset="-127"/>
                <a:ea typeface="Pretendard" panose="02000503000000020004" pitchFamily="50" charset="-127"/>
                <a:cs typeface="Pretendard" panose="02000503000000020004" pitchFamily="50" charset="-127"/>
              </a:rPr>
              <a:t>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latin typeface="Pretendard" panose="02000503000000020004" pitchFamily="50" charset="-127"/>
                <a:ea typeface="Pretendard" panose="02000503000000020004" pitchFamily="50" charset="-127"/>
                <a:cs typeface="Pretendard" panose="02000503000000020004" pitchFamily="50" charset="-127"/>
              </a:rPr>
              <a:t>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모서리가 둥근 직사각형 28"/>
          <p:cNvSpPr/>
          <p:nvPr/>
        </p:nvSpPr>
        <p:spPr>
          <a:xfrm rot="16200000">
            <a:off x="1005988" y="2997070"/>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30" name="모서리가 둥근 직사각형 29"/>
          <p:cNvSpPr/>
          <p:nvPr/>
        </p:nvSpPr>
        <p:spPr>
          <a:xfrm>
            <a:off x="5787824" y="6093296"/>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울산광역시</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17851014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81708" y="699694"/>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284833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가설 검증</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grpSp>
        <p:nvGrpSpPr>
          <p:cNvPr id="46" name="그룹 45"/>
          <p:cNvGrpSpPr/>
          <p:nvPr/>
        </p:nvGrpSpPr>
        <p:grpSpPr>
          <a:xfrm>
            <a:off x="6711393" y="773659"/>
            <a:ext cx="2283464" cy="5848281"/>
            <a:chOff x="6336036" y="764704"/>
            <a:chExt cx="2283464" cy="5848281"/>
          </a:xfrm>
        </p:grpSpPr>
        <p:grpSp>
          <p:nvGrpSpPr>
            <p:cNvPr id="12" name="그룹 11"/>
            <p:cNvGrpSpPr/>
            <p:nvPr/>
          </p:nvGrpSpPr>
          <p:grpSpPr>
            <a:xfrm>
              <a:off x="6336036" y="764704"/>
              <a:ext cx="2256234" cy="702727"/>
              <a:chOff x="6792094" y="1091706"/>
              <a:chExt cx="2256234" cy="901202"/>
            </a:xfrm>
          </p:grpSpPr>
          <p:sp>
            <p:nvSpPr>
              <p:cNvPr id="14" name="모서리가 둥근 직사각형 13"/>
              <p:cNvSpPr/>
              <p:nvPr/>
            </p:nvSpPr>
            <p:spPr>
              <a:xfrm>
                <a:off x="6792094" y="1091706"/>
                <a:ext cx="2256234" cy="90120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5" name="직사각형 14"/>
              <p:cNvSpPr/>
              <p:nvPr/>
            </p:nvSpPr>
            <p:spPr>
              <a:xfrm>
                <a:off x="7050422" y="1342252"/>
                <a:ext cx="1739579" cy="400110"/>
              </a:xfrm>
              <a:prstGeom prst="rect">
                <a:avLst/>
              </a:prstGeom>
            </p:spPr>
            <p:txBody>
              <a:bodyPr wrap="none">
                <a:spAutoFit/>
              </a:bodyPr>
              <a:lstStyle/>
              <a:p>
                <a:r>
                  <a:rPr lang="ko-KR" altLang="en-US" sz="2000" dirty="0" smtClean="0">
                    <a:solidFill>
                      <a:schemeClr val="bg1"/>
                    </a:solidFill>
                  </a:rPr>
                  <a:t>부적합 </a:t>
                </a:r>
                <a:r>
                  <a:rPr lang="en-US" altLang="ko-KR" sz="2000" dirty="0" smtClean="0">
                    <a:solidFill>
                      <a:schemeClr val="bg1"/>
                    </a:solidFill>
                  </a:rPr>
                  <a:t>(11</a:t>
                </a:r>
                <a:r>
                  <a:rPr lang="ko-KR" altLang="en-US" sz="2000" dirty="0" smtClean="0">
                    <a:solidFill>
                      <a:schemeClr val="bg1"/>
                    </a:solidFill>
                  </a:rPr>
                  <a:t>개</a:t>
                </a:r>
                <a:r>
                  <a:rPr lang="en-US" altLang="ko-KR" sz="2000" dirty="0">
                    <a:solidFill>
                      <a:schemeClr val="bg1"/>
                    </a:solidFill>
                  </a:rPr>
                  <a:t>)</a:t>
                </a:r>
                <a:endParaRPr lang="ko-KR" altLang="en-US" sz="2000" dirty="0">
                  <a:solidFill>
                    <a:schemeClr val="bg1"/>
                  </a:solidFill>
                </a:endParaRPr>
              </a:p>
            </p:txBody>
          </p:sp>
        </p:grpSp>
        <p:sp>
          <p:nvSpPr>
            <p:cNvPr id="24" name="모서리가 둥근 직사각형 23"/>
            <p:cNvSpPr/>
            <p:nvPr/>
          </p:nvSpPr>
          <p:spPr>
            <a:xfrm>
              <a:off x="6363266" y="1532986"/>
              <a:ext cx="2256234" cy="4991149"/>
            </a:xfrm>
            <a:prstGeom prst="roundRect">
              <a:avLst>
                <a:gd name="adj" fmla="val 10725"/>
              </a:avLst>
            </a:prstGeom>
            <a:solidFill>
              <a:srgbClr val="40404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25" name="직사각형 24"/>
            <p:cNvSpPr/>
            <p:nvPr/>
          </p:nvSpPr>
          <p:spPr>
            <a:xfrm>
              <a:off x="6757849" y="1442339"/>
              <a:ext cx="1467068" cy="5170646"/>
            </a:xfrm>
            <a:prstGeom prst="rect">
              <a:avLst/>
            </a:prstGeom>
          </p:spPr>
          <p:txBody>
            <a:bodyPr wrap="none">
              <a:spAutoFit/>
            </a:bodyPr>
            <a:lstStyle/>
            <a:p>
              <a:pPr algn="ctr">
                <a:lnSpc>
                  <a:spcPct val="150000"/>
                </a:lnSpc>
              </a:pPr>
              <a:r>
                <a:rPr lang="ko-KR" altLang="en-US" sz="2000" dirty="0">
                  <a:solidFill>
                    <a:schemeClr val="bg1"/>
                  </a:solidFill>
                </a:rPr>
                <a:t>충청북도</a:t>
              </a:r>
              <a:endParaRPr lang="en-US" altLang="ko-KR" sz="2000" dirty="0">
                <a:solidFill>
                  <a:schemeClr val="bg1"/>
                </a:solidFill>
              </a:endParaRPr>
            </a:p>
            <a:p>
              <a:pPr algn="ctr">
                <a:lnSpc>
                  <a:spcPct val="150000"/>
                </a:lnSpc>
              </a:pPr>
              <a:r>
                <a:rPr lang="ko-KR" altLang="en-US" sz="2000" dirty="0">
                  <a:solidFill>
                    <a:schemeClr val="bg1"/>
                  </a:solidFill>
                </a:rPr>
                <a:t>서울특별시</a:t>
              </a:r>
              <a:endParaRPr lang="en-US" altLang="ko-KR" sz="2000" dirty="0">
                <a:solidFill>
                  <a:schemeClr val="bg1"/>
                </a:solidFill>
              </a:endParaRPr>
            </a:p>
            <a:p>
              <a:pPr algn="ctr">
                <a:lnSpc>
                  <a:spcPct val="150000"/>
                </a:lnSpc>
              </a:pPr>
              <a:r>
                <a:rPr lang="ko-KR" altLang="en-US" sz="2000" dirty="0">
                  <a:solidFill>
                    <a:schemeClr val="bg1"/>
                  </a:solidFill>
                </a:rPr>
                <a:t>강원도</a:t>
              </a:r>
              <a:endParaRPr lang="en-US" altLang="ko-KR" sz="2000" dirty="0">
                <a:solidFill>
                  <a:schemeClr val="bg1"/>
                </a:solidFill>
              </a:endParaRPr>
            </a:p>
            <a:p>
              <a:pPr algn="ctr">
                <a:lnSpc>
                  <a:spcPct val="150000"/>
                </a:lnSpc>
              </a:pPr>
              <a:r>
                <a:rPr lang="ko-KR" altLang="en-US" sz="2000" dirty="0">
                  <a:solidFill>
                    <a:schemeClr val="bg1"/>
                  </a:solidFill>
                </a:rPr>
                <a:t>대전광역시</a:t>
              </a:r>
              <a:endParaRPr lang="en-US" altLang="ko-KR" sz="2000" dirty="0">
                <a:solidFill>
                  <a:schemeClr val="bg1"/>
                </a:solidFill>
              </a:endParaRPr>
            </a:p>
            <a:p>
              <a:pPr algn="ctr">
                <a:lnSpc>
                  <a:spcPct val="150000"/>
                </a:lnSpc>
              </a:pPr>
              <a:r>
                <a:rPr lang="ko-KR" altLang="en-US" sz="2000" dirty="0" smtClean="0">
                  <a:solidFill>
                    <a:schemeClr val="bg1"/>
                  </a:solidFill>
                </a:rPr>
                <a:t>전라남도</a:t>
              </a:r>
              <a:endParaRPr lang="en-US" altLang="ko-KR" sz="2000" dirty="0" smtClean="0">
                <a:solidFill>
                  <a:schemeClr val="bg1"/>
                </a:solidFill>
              </a:endParaRPr>
            </a:p>
            <a:p>
              <a:pPr algn="ctr">
                <a:lnSpc>
                  <a:spcPct val="150000"/>
                </a:lnSpc>
              </a:pPr>
              <a:r>
                <a:rPr lang="ko-KR" altLang="en-US" sz="2000" dirty="0" smtClean="0">
                  <a:solidFill>
                    <a:schemeClr val="bg1"/>
                  </a:solidFill>
                </a:rPr>
                <a:t>전라북도</a:t>
              </a:r>
              <a:endParaRPr lang="en-US" altLang="ko-KR" sz="2000" dirty="0">
                <a:solidFill>
                  <a:schemeClr val="bg1"/>
                </a:solidFill>
              </a:endParaRPr>
            </a:p>
            <a:p>
              <a:pPr algn="ctr">
                <a:lnSpc>
                  <a:spcPct val="150000"/>
                </a:lnSpc>
              </a:pPr>
              <a:r>
                <a:rPr lang="ko-KR" altLang="en-US" sz="2000" dirty="0" smtClean="0">
                  <a:solidFill>
                    <a:schemeClr val="bg1"/>
                  </a:solidFill>
                </a:rPr>
                <a:t>경상북도</a:t>
              </a:r>
              <a:endParaRPr lang="en-US" altLang="ko-KR" sz="2000" dirty="0" smtClean="0">
                <a:solidFill>
                  <a:schemeClr val="bg1"/>
                </a:solidFill>
              </a:endParaRPr>
            </a:p>
            <a:p>
              <a:pPr algn="ctr">
                <a:lnSpc>
                  <a:spcPct val="150000"/>
                </a:lnSpc>
              </a:pPr>
              <a:r>
                <a:rPr lang="ko-KR" altLang="en-US" sz="2000" dirty="0" smtClean="0">
                  <a:solidFill>
                    <a:schemeClr val="bg1"/>
                  </a:solidFill>
                </a:rPr>
                <a:t>광주광역시</a:t>
              </a:r>
              <a:endParaRPr lang="en-US" altLang="ko-KR" sz="2000" dirty="0" smtClean="0">
                <a:solidFill>
                  <a:schemeClr val="bg1"/>
                </a:solidFill>
              </a:endParaRPr>
            </a:p>
            <a:p>
              <a:pPr algn="ctr">
                <a:lnSpc>
                  <a:spcPct val="150000"/>
                </a:lnSpc>
              </a:pPr>
              <a:r>
                <a:rPr lang="ko-KR" altLang="en-US" sz="2000" dirty="0" smtClean="0">
                  <a:solidFill>
                    <a:schemeClr val="bg1"/>
                  </a:solidFill>
                </a:rPr>
                <a:t>부산광역시</a:t>
              </a:r>
              <a:endParaRPr lang="en-US" altLang="ko-KR" sz="2000" dirty="0" smtClean="0">
                <a:solidFill>
                  <a:schemeClr val="bg1"/>
                </a:solidFill>
              </a:endParaRPr>
            </a:p>
            <a:p>
              <a:pPr algn="ctr">
                <a:lnSpc>
                  <a:spcPct val="150000"/>
                </a:lnSpc>
              </a:pPr>
              <a:r>
                <a:rPr lang="ko-KR" altLang="en-US" sz="2000" dirty="0" smtClean="0">
                  <a:solidFill>
                    <a:schemeClr val="bg1"/>
                  </a:solidFill>
                </a:rPr>
                <a:t>대구광역시</a:t>
              </a:r>
              <a:endParaRPr lang="en-US" altLang="ko-KR" sz="2000" dirty="0" smtClean="0">
                <a:solidFill>
                  <a:schemeClr val="bg1"/>
                </a:solidFill>
              </a:endParaRPr>
            </a:p>
            <a:p>
              <a:pPr algn="ctr">
                <a:lnSpc>
                  <a:spcPct val="150000"/>
                </a:lnSpc>
              </a:pPr>
              <a:r>
                <a:rPr lang="ko-KR" altLang="en-US" sz="2000" dirty="0" smtClean="0">
                  <a:solidFill>
                    <a:schemeClr val="bg1"/>
                  </a:solidFill>
                </a:rPr>
                <a:t>울산광역시</a:t>
              </a:r>
              <a:endParaRPr lang="ko-KR" altLang="en-US" sz="2000" dirty="0">
                <a:solidFill>
                  <a:schemeClr val="bg1"/>
                </a:solidFill>
              </a:endParaRPr>
            </a:p>
          </p:txBody>
        </p:sp>
      </p:grpSp>
      <p:grpSp>
        <p:nvGrpSpPr>
          <p:cNvPr id="44" name="그룹 43"/>
          <p:cNvGrpSpPr/>
          <p:nvPr/>
        </p:nvGrpSpPr>
        <p:grpSpPr>
          <a:xfrm>
            <a:off x="9195439" y="773659"/>
            <a:ext cx="2283464" cy="5759431"/>
            <a:chOff x="9029004" y="764704"/>
            <a:chExt cx="2283464" cy="5759431"/>
          </a:xfrm>
        </p:grpSpPr>
        <p:grpSp>
          <p:nvGrpSpPr>
            <p:cNvPr id="11" name="그룹 10"/>
            <p:cNvGrpSpPr/>
            <p:nvPr/>
          </p:nvGrpSpPr>
          <p:grpSpPr>
            <a:xfrm>
              <a:off x="9029004" y="764704"/>
              <a:ext cx="2256234" cy="702727"/>
              <a:chOff x="9485062" y="1091706"/>
              <a:chExt cx="2256234" cy="901202"/>
            </a:xfrm>
          </p:grpSpPr>
          <p:sp>
            <p:nvSpPr>
              <p:cNvPr id="18" name="모서리가 둥근 직사각형 17"/>
              <p:cNvSpPr/>
              <p:nvPr/>
            </p:nvSpPr>
            <p:spPr>
              <a:xfrm>
                <a:off x="9485062" y="1091706"/>
                <a:ext cx="2256234" cy="90120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9" name="직사각형 18"/>
              <p:cNvSpPr/>
              <p:nvPr/>
            </p:nvSpPr>
            <p:spPr>
              <a:xfrm>
                <a:off x="9987046" y="1342252"/>
                <a:ext cx="1252266" cy="400110"/>
              </a:xfrm>
              <a:prstGeom prst="rect">
                <a:avLst/>
              </a:prstGeom>
            </p:spPr>
            <p:txBody>
              <a:bodyPr wrap="none">
                <a:spAutoFit/>
              </a:bodyPr>
              <a:lstStyle/>
              <a:p>
                <a:r>
                  <a:rPr lang="ko-KR" altLang="en-US" sz="2000" dirty="0" smtClean="0">
                    <a:solidFill>
                      <a:schemeClr val="bg1"/>
                    </a:solidFill>
                  </a:rPr>
                  <a:t>적합</a:t>
                </a:r>
                <a:r>
                  <a:rPr lang="en-US" altLang="ko-KR" sz="2000" dirty="0" smtClean="0">
                    <a:solidFill>
                      <a:schemeClr val="bg1"/>
                    </a:solidFill>
                  </a:rPr>
                  <a:t>(6</a:t>
                </a:r>
                <a:r>
                  <a:rPr lang="ko-KR" altLang="en-US" sz="2000" dirty="0" smtClean="0">
                    <a:solidFill>
                      <a:schemeClr val="bg1"/>
                    </a:solidFill>
                  </a:rPr>
                  <a:t>개</a:t>
                </a:r>
                <a:r>
                  <a:rPr lang="en-US" altLang="ko-KR" sz="2000" dirty="0">
                    <a:solidFill>
                      <a:schemeClr val="bg1"/>
                    </a:solidFill>
                  </a:rPr>
                  <a:t>)</a:t>
                </a:r>
                <a:endParaRPr lang="ko-KR" altLang="en-US" sz="2000" dirty="0">
                  <a:solidFill>
                    <a:schemeClr val="bg1"/>
                  </a:solidFill>
                </a:endParaRPr>
              </a:p>
            </p:txBody>
          </p:sp>
        </p:grpSp>
        <p:sp>
          <p:nvSpPr>
            <p:cNvPr id="20" name="모서리가 둥근 직사각형 19"/>
            <p:cNvSpPr/>
            <p:nvPr/>
          </p:nvSpPr>
          <p:spPr>
            <a:xfrm>
              <a:off x="9056234" y="1532986"/>
              <a:ext cx="2256234" cy="4991149"/>
            </a:xfrm>
            <a:prstGeom prst="roundRect">
              <a:avLst>
                <a:gd name="adj" fmla="val 10725"/>
              </a:avLst>
            </a:prstGeom>
            <a:solidFill>
              <a:srgbClr val="404040"/>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2" name="직사각형 1"/>
            <p:cNvSpPr/>
            <p:nvPr/>
          </p:nvSpPr>
          <p:spPr>
            <a:xfrm>
              <a:off x="9194337" y="1532986"/>
              <a:ext cx="1980029" cy="2862322"/>
            </a:xfrm>
            <a:prstGeom prst="rect">
              <a:avLst/>
            </a:prstGeom>
          </p:spPr>
          <p:txBody>
            <a:bodyPr wrap="none">
              <a:spAutoFit/>
            </a:bodyPr>
            <a:lstStyle/>
            <a:p>
              <a:pPr algn="ctr">
                <a:lnSpc>
                  <a:spcPct val="150000"/>
                </a:lnSpc>
              </a:pPr>
              <a:r>
                <a:rPr lang="ko-KR" altLang="en-US" sz="2000" dirty="0">
                  <a:solidFill>
                    <a:schemeClr val="bg1"/>
                  </a:solidFill>
                </a:rPr>
                <a:t>경기도</a:t>
              </a:r>
            </a:p>
            <a:p>
              <a:pPr algn="ctr">
                <a:lnSpc>
                  <a:spcPct val="150000"/>
                </a:lnSpc>
              </a:pPr>
              <a:r>
                <a:rPr lang="ko-KR" altLang="en-US" sz="2000" dirty="0">
                  <a:solidFill>
                    <a:schemeClr val="bg1"/>
                  </a:solidFill>
                </a:rPr>
                <a:t>세종특별자치시</a:t>
              </a:r>
            </a:p>
            <a:p>
              <a:pPr algn="ctr">
                <a:lnSpc>
                  <a:spcPct val="150000"/>
                </a:lnSpc>
              </a:pPr>
              <a:r>
                <a:rPr lang="ko-KR" altLang="en-US" sz="2000" dirty="0">
                  <a:solidFill>
                    <a:schemeClr val="bg1"/>
                  </a:solidFill>
                </a:rPr>
                <a:t>충청남도</a:t>
              </a:r>
            </a:p>
            <a:p>
              <a:pPr algn="ctr">
                <a:lnSpc>
                  <a:spcPct val="150000"/>
                </a:lnSpc>
              </a:pPr>
              <a:r>
                <a:rPr lang="ko-KR" altLang="en-US" sz="2000" dirty="0">
                  <a:solidFill>
                    <a:schemeClr val="bg1"/>
                  </a:solidFill>
                </a:rPr>
                <a:t>인천광역시</a:t>
              </a:r>
            </a:p>
            <a:p>
              <a:pPr algn="ctr">
                <a:lnSpc>
                  <a:spcPct val="150000"/>
                </a:lnSpc>
              </a:pPr>
              <a:r>
                <a:rPr lang="ko-KR" altLang="en-US" sz="2000" dirty="0">
                  <a:solidFill>
                    <a:schemeClr val="bg1"/>
                  </a:solidFill>
                </a:rPr>
                <a:t>제주특별자치도</a:t>
              </a:r>
            </a:p>
            <a:p>
              <a:pPr algn="ctr">
                <a:lnSpc>
                  <a:spcPct val="150000"/>
                </a:lnSpc>
              </a:pPr>
              <a:r>
                <a:rPr lang="ko-KR" altLang="en-US" sz="2000" dirty="0" smtClean="0">
                  <a:solidFill>
                    <a:schemeClr val="bg1"/>
                  </a:solidFill>
                </a:rPr>
                <a:t>경상남도</a:t>
              </a:r>
              <a:endParaRPr lang="ko-KR" altLang="en-US" sz="2000" dirty="0">
                <a:solidFill>
                  <a:schemeClr val="bg1"/>
                </a:solidFill>
              </a:endParaRPr>
            </a:p>
          </p:txBody>
        </p:sp>
      </p:grpSp>
      <p:sp>
        <p:nvSpPr>
          <p:cNvPr id="28" name="모서리가 둥근 직사각형 27"/>
          <p:cNvSpPr/>
          <p:nvPr/>
        </p:nvSpPr>
        <p:spPr>
          <a:xfrm>
            <a:off x="900712" y="1541940"/>
            <a:ext cx="4520320" cy="4991149"/>
          </a:xfrm>
          <a:prstGeom prst="roundRect">
            <a:avLst>
              <a:gd name="adj" fmla="val 3984"/>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3" name="그룹 12"/>
          <p:cNvGrpSpPr/>
          <p:nvPr/>
        </p:nvGrpSpPr>
        <p:grpSpPr>
          <a:xfrm>
            <a:off x="1097207" y="1913856"/>
            <a:ext cx="4127330" cy="4247317"/>
            <a:chOff x="774501" y="1988840"/>
            <a:chExt cx="4127330" cy="4247317"/>
          </a:xfrm>
        </p:grpSpPr>
        <p:sp>
          <p:nvSpPr>
            <p:cNvPr id="26" name="직사각형 25"/>
            <p:cNvSpPr/>
            <p:nvPr/>
          </p:nvSpPr>
          <p:spPr>
            <a:xfrm>
              <a:off x="774501" y="1988840"/>
              <a:ext cx="1980029" cy="4247317"/>
            </a:xfrm>
            <a:prstGeom prst="rect">
              <a:avLst/>
            </a:prstGeom>
          </p:spPr>
          <p:txBody>
            <a:bodyPr wrap="none">
              <a:spAutoFit/>
            </a:bodyPr>
            <a:lstStyle/>
            <a:p>
              <a:pPr algn="ctr">
                <a:lnSpc>
                  <a:spcPct val="150000"/>
                </a:lnSpc>
              </a:pPr>
              <a:r>
                <a:rPr lang="ko-KR" altLang="en-US" sz="2000" dirty="0">
                  <a:solidFill>
                    <a:schemeClr val="bg1"/>
                  </a:solidFill>
                </a:rPr>
                <a:t>경기도</a:t>
              </a:r>
            </a:p>
            <a:p>
              <a:pPr algn="ctr">
                <a:lnSpc>
                  <a:spcPct val="150000"/>
                </a:lnSpc>
              </a:pPr>
              <a:r>
                <a:rPr lang="ko-KR" altLang="en-US" sz="2000" dirty="0">
                  <a:solidFill>
                    <a:schemeClr val="bg1"/>
                  </a:solidFill>
                </a:rPr>
                <a:t>세종특별자치시</a:t>
              </a:r>
            </a:p>
            <a:p>
              <a:pPr algn="ctr">
                <a:lnSpc>
                  <a:spcPct val="150000"/>
                </a:lnSpc>
              </a:pPr>
              <a:r>
                <a:rPr lang="ko-KR" altLang="en-US" sz="2000" dirty="0">
                  <a:solidFill>
                    <a:schemeClr val="bg1"/>
                  </a:solidFill>
                </a:rPr>
                <a:t>충청남도</a:t>
              </a:r>
            </a:p>
            <a:p>
              <a:pPr algn="ctr">
                <a:lnSpc>
                  <a:spcPct val="150000"/>
                </a:lnSpc>
              </a:pPr>
              <a:r>
                <a:rPr lang="ko-KR" altLang="en-US" sz="2000" dirty="0">
                  <a:solidFill>
                    <a:schemeClr val="bg1"/>
                  </a:solidFill>
                </a:rPr>
                <a:t>인천광역시</a:t>
              </a:r>
            </a:p>
            <a:p>
              <a:pPr algn="ctr">
                <a:lnSpc>
                  <a:spcPct val="150000"/>
                </a:lnSpc>
              </a:pPr>
              <a:r>
                <a:rPr lang="ko-KR" altLang="en-US" sz="2000" dirty="0">
                  <a:solidFill>
                    <a:schemeClr val="bg1"/>
                  </a:solidFill>
                </a:rPr>
                <a:t>제주특별자치도</a:t>
              </a:r>
            </a:p>
            <a:p>
              <a:pPr algn="ctr">
                <a:lnSpc>
                  <a:spcPct val="150000"/>
                </a:lnSpc>
              </a:pPr>
              <a:r>
                <a:rPr lang="ko-KR" altLang="en-US" sz="2000" dirty="0">
                  <a:solidFill>
                    <a:schemeClr val="bg1"/>
                  </a:solidFill>
                </a:rPr>
                <a:t>충청북도</a:t>
              </a:r>
            </a:p>
            <a:p>
              <a:pPr algn="ctr">
                <a:lnSpc>
                  <a:spcPct val="150000"/>
                </a:lnSpc>
              </a:pPr>
              <a:r>
                <a:rPr lang="ko-KR" altLang="en-US" sz="2000" dirty="0">
                  <a:solidFill>
                    <a:schemeClr val="bg1"/>
                  </a:solidFill>
                </a:rPr>
                <a:t>강원특별자치도</a:t>
              </a:r>
            </a:p>
            <a:p>
              <a:pPr algn="ctr">
                <a:lnSpc>
                  <a:spcPct val="150000"/>
                </a:lnSpc>
              </a:pPr>
              <a:r>
                <a:rPr lang="ko-KR" altLang="en-US" sz="2000" dirty="0">
                  <a:solidFill>
                    <a:schemeClr val="bg1"/>
                  </a:solidFill>
                </a:rPr>
                <a:t>전라남도</a:t>
              </a:r>
            </a:p>
            <a:p>
              <a:pPr algn="ctr">
                <a:lnSpc>
                  <a:spcPct val="150000"/>
                </a:lnSpc>
              </a:pPr>
              <a:r>
                <a:rPr lang="ko-KR" altLang="en-US" sz="2000" dirty="0">
                  <a:solidFill>
                    <a:schemeClr val="bg1"/>
                  </a:solidFill>
                </a:rPr>
                <a:t>경상북도</a:t>
              </a:r>
            </a:p>
          </p:txBody>
        </p:sp>
        <p:sp>
          <p:nvSpPr>
            <p:cNvPr id="10" name="직사각형 9"/>
            <p:cNvSpPr/>
            <p:nvPr/>
          </p:nvSpPr>
          <p:spPr>
            <a:xfrm>
              <a:off x="2921802" y="1988840"/>
              <a:ext cx="1980029" cy="3785652"/>
            </a:xfrm>
            <a:prstGeom prst="rect">
              <a:avLst/>
            </a:prstGeom>
          </p:spPr>
          <p:txBody>
            <a:bodyPr wrap="none">
              <a:spAutoFit/>
            </a:bodyPr>
            <a:lstStyle/>
            <a:p>
              <a:pPr algn="ctr">
                <a:lnSpc>
                  <a:spcPct val="150000"/>
                </a:lnSpc>
              </a:pPr>
              <a:r>
                <a:rPr lang="ko-KR" altLang="en-US" sz="2000" dirty="0">
                  <a:solidFill>
                    <a:schemeClr val="bg1"/>
                  </a:solidFill>
                </a:rPr>
                <a:t>경상남도</a:t>
              </a:r>
            </a:p>
            <a:p>
              <a:pPr algn="ctr">
                <a:lnSpc>
                  <a:spcPct val="150000"/>
                </a:lnSpc>
              </a:pPr>
              <a:r>
                <a:rPr lang="ko-KR" altLang="en-US" sz="2000" dirty="0">
                  <a:solidFill>
                    <a:schemeClr val="bg1"/>
                  </a:solidFill>
                </a:rPr>
                <a:t>광주광역시</a:t>
              </a:r>
            </a:p>
            <a:p>
              <a:pPr algn="ctr">
                <a:lnSpc>
                  <a:spcPct val="150000"/>
                </a:lnSpc>
              </a:pPr>
              <a:r>
                <a:rPr lang="ko-KR" altLang="en-US" sz="2000" dirty="0">
                  <a:solidFill>
                    <a:schemeClr val="bg1"/>
                  </a:solidFill>
                </a:rPr>
                <a:t>전북특별자치도</a:t>
              </a:r>
            </a:p>
            <a:p>
              <a:pPr algn="ctr">
                <a:lnSpc>
                  <a:spcPct val="150000"/>
                </a:lnSpc>
              </a:pPr>
              <a:r>
                <a:rPr lang="ko-KR" altLang="en-US" sz="2000" dirty="0">
                  <a:solidFill>
                    <a:schemeClr val="bg1"/>
                  </a:solidFill>
                </a:rPr>
                <a:t>울산광역시</a:t>
              </a:r>
            </a:p>
            <a:p>
              <a:pPr algn="ctr">
                <a:lnSpc>
                  <a:spcPct val="150000"/>
                </a:lnSpc>
              </a:pPr>
              <a:r>
                <a:rPr lang="ko-KR" altLang="en-US" sz="2000" dirty="0">
                  <a:solidFill>
                    <a:schemeClr val="bg1"/>
                  </a:solidFill>
                </a:rPr>
                <a:t>대전광역시</a:t>
              </a:r>
            </a:p>
            <a:p>
              <a:pPr algn="ctr">
                <a:lnSpc>
                  <a:spcPct val="150000"/>
                </a:lnSpc>
              </a:pPr>
              <a:r>
                <a:rPr lang="ko-KR" altLang="en-US" sz="2000" dirty="0">
                  <a:solidFill>
                    <a:schemeClr val="bg1"/>
                  </a:solidFill>
                </a:rPr>
                <a:t>대구광역시</a:t>
              </a:r>
            </a:p>
            <a:p>
              <a:pPr algn="ctr">
                <a:lnSpc>
                  <a:spcPct val="150000"/>
                </a:lnSpc>
              </a:pPr>
              <a:r>
                <a:rPr lang="ko-KR" altLang="en-US" sz="2000" dirty="0">
                  <a:solidFill>
                    <a:schemeClr val="bg1"/>
                  </a:solidFill>
                </a:rPr>
                <a:t>부산광역시</a:t>
              </a:r>
            </a:p>
            <a:p>
              <a:pPr algn="ctr">
                <a:lnSpc>
                  <a:spcPct val="150000"/>
                </a:lnSpc>
              </a:pPr>
              <a:r>
                <a:rPr lang="ko-KR" altLang="en-US" sz="2000" dirty="0">
                  <a:solidFill>
                    <a:schemeClr val="bg1"/>
                  </a:solidFill>
                </a:rPr>
                <a:t>서울특별시</a:t>
              </a:r>
            </a:p>
          </p:txBody>
        </p:sp>
      </p:grpSp>
      <p:sp>
        <p:nvSpPr>
          <p:cNvPr id="37" name="모서리가 둥근 직사각형 36"/>
          <p:cNvSpPr/>
          <p:nvPr/>
        </p:nvSpPr>
        <p:spPr>
          <a:xfrm>
            <a:off x="900711" y="773659"/>
            <a:ext cx="4520321" cy="702727"/>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0" name="직사각형 39"/>
          <p:cNvSpPr/>
          <p:nvPr/>
        </p:nvSpPr>
        <p:spPr>
          <a:xfrm>
            <a:off x="1989717" y="924967"/>
            <a:ext cx="2342308" cy="400110"/>
          </a:xfrm>
          <a:prstGeom prst="rect">
            <a:avLst/>
          </a:prstGeom>
        </p:spPr>
        <p:txBody>
          <a:bodyPr wrap="none" anchor="ctr">
            <a:spAutoFit/>
          </a:bodyPr>
          <a:lstStyle/>
          <a:p>
            <a:r>
              <a:rPr lang="ko-KR" altLang="en-US" sz="2000" dirty="0" smtClean="0">
                <a:solidFill>
                  <a:schemeClr val="bg1"/>
                </a:solidFill>
              </a:rPr>
              <a:t>전체 </a:t>
            </a:r>
            <a:r>
              <a:rPr lang="en-US" altLang="ko-KR" sz="2000" dirty="0" smtClean="0">
                <a:solidFill>
                  <a:schemeClr val="bg1"/>
                </a:solidFill>
              </a:rPr>
              <a:t>(17</a:t>
            </a:r>
            <a:r>
              <a:rPr lang="ko-KR" altLang="en-US" sz="2000" dirty="0" smtClean="0">
                <a:solidFill>
                  <a:schemeClr val="bg1"/>
                </a:solidFill>
              </a:rPr>
              <a:t>개 </a:t>
            </a:r>
            <a:r>
              <a:rPr lang="ko-KR" altLang="en-US" sz="2000" dirty="0" err="1" smtClean="0">
                <a:solidFill>
                  <a:schemeClr val="bg1"/>
                </a:solidFill>
              </a:rPr>
              <a:t>시ㆍ도</a:t>
            </a:r>
            <a:r>
              <a:rPr lang="en-US" altLang="ko-KR" sz="2000" dirty="0" smtClean="0">
                <a:solidFill>
                  <a:schemeClr val="bg1"/>
                </a:solidFill>
              </a:rPr>
              <a:t>)</a:t>
            </a:r>
            <a:endParaRPr lang="ko-KR" altLang="en-US" sz="2000" dirty="0">
              <a:solidFill>
                <a:schemeClr val="bg1"/>
              </a:solidFill>
            </a:endParaRPr>
          </a:p>
        </p:txBody>
      </p:sp>
      <p:pic>
        <p:nvPicPr>
          <p:cNvPr id="45" name="그림 44"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2"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4171117" y="3122251"/>
            <a:ext cx="3790192" cy="889195"/>
          </a:xfrm>
          <a:prstGeom prst="rect">
            <a:avLst/>
          </a:prstGeom>
        </p:spPr>
      </p:pic>
    </p:spTree>
    <p:extLst>
      <p:ext uri="{BB962C8B-B14F-4D97-AF65-F5344CB8AC3E}">
        <p14:creationId xmlns:p14="http://schemas.microsoft.com/office/powerpoint/2010/main" val="2316430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760639"/>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989598" cy="404431"/>
          </a:xfrm>
        </p:spPr>
        <p:txBody>
          <a:bodyPr/>
          <a:lstStyle/>
          <a:p>
            <a:r>
              <a:rPr lang="ko-KR" altLang="en-US" dirty="0"/>
              <a:t>팀원 소개</a:t>
            </a:r>
          </a:p>
        </p:txBody>
      </p:sp>
      <p:sp>
        <p:nvSpPr>
          <p:cNvPr id="58" name="모서리가 둥근 직사각형 57"/>
          <p:cNvSpPr/>
          <p:nvPr/>
        </p:nvSpPr>
        <p:spPr>
          <a:xfrm>
            <a:off x="448779" y="915414"/>
            <a:ext cx="11326432" cy="5266437"/>
          </a:xfrm>
          <a:prstGeom prst="roundRect">
            <a:avLst>
              <a:gd name="adj" fmla="val 3368"/>
            </a:avLst>
          </a:prstGeom>
          <a:solidFill>
            <a:schemeClr val="bg1">
              <a:lumMod val="95000"/>
              <a:alpha val="50000"/>
            </a:schemeClr>
          </a:solidFill>
          <a:ln>
            <a:solidFill>
              <a:schemeClr val="tx1">
                <a:lumMod val="75000"/>
                <a:lumOff val="2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2" name="그룹 61"/>
          <p:cNvGrpSpPr/>
          <p:nvPr/>
        </p:nvGrpSpPr>
        <p:grpSpPr>
          <a:xfrm>
            <a:off x="2089551" y="1038455"/>
            <a:ext cx="8044889" cy="872014"/>
            <a:chOff x="2089551" y="1134363"/>
            <a:chExt cx="8044889" cy="864096"/>
          </a:xfrm>
        </p:grpSpPr>
        <p:sp>
          <p:nvSpPr>
            <p:cNvPr id="61" name="모서리가 둥근 직사각형 60"/>
            <p:cNvSpPr/>
            <p:nvPr/>
          </p:nvSpPr>
          <p:spPr>
            <a:xfrm>
              <a:off x="2089551" y="1134363"/>
              <a:ext cx="8044889" cy="86409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99" name="직사각형 398"/>
            <p:cNvSpPr/>
            <p:nvPr/>
          </p:nvSpPr>
          <p:spPr>
            <a:xfrm>
              <a:off x="3583097" y="1335579"/>
              <a:ext cx="5057796" cy="461665"/>
            </a:xfrm>
            <a:prstGeom prst="rect">
              <a:avLst/>
            </a:prstGeom>
          </p:spPr>
          <p:txBody>
            <a:bodyPr wrap="none" anchor="ctr">
              <a:spAutoFit/>
            </a:bodyPr>
            <a:lstStyle/>
            <a:p>
              <a:pPr algn="ctr"/>
              <a:r>
                <a:rPr lang="en-US" altLang="ko-KR" sz="24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Data Analytics Professional Team</a:t>
              </a:r>
              <a:endParaRPr lang="ko-KR" altLang="en-US" sz="24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54" name="그룹 53"/>
          <p:cNvGrpSpPr/>
          <p:nvPr/>
        </p:nvGrpSpPr>
        <p:grpSpPr>
          <a:xfrm>
            <a:off x="5122357" y="2088567"/>
            <a:ext cx="1859803" cy="3833186"/>
            <a:chOff x="5181061" y="1622694"/>
            <a:chExt cx="1859803" cy="3833186"/>
          </a:xfrm>
        </p:grpSpPr>
        <p:sp>
          <p:nvSpPr>
            <p:cNvPr id="394" name="사각형: 둥근 모서리 79">
              <a:extLst>
                <a:ext uri="{FF2B5EF4-FFF2-40B4-BE49-F238E27FC236}">
                  <a16:creationId xmlns:a16="http://schemas.microsoft.com/office/drawing/2014/main" id="{949D3F7C-9CC4-2775-5C69-19F507C303B6}"/>
                </a:ext>
              </a:extLst>
            </p:cNvPr>
            <p:cNvSpPr/>
            <p:nvPr/>
          </p:nvSpPr>
          <p:spPr>
            <a:xfrm>
              <a:off x="5214521" y="1622694"/>
              <a:ext cx="1792879" cy="657368"/>
            </a:xfrm>
            <a:prstGeom prst="roundRect">
              <a:avLst>
                <a:gd name="adj" fmla="val 7061"/>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95" name="직사각형 394"/>
            <p:cNvSpPr/>
            <p:nvPr/>
          </p:nvSpPr>
          <p:spPr>
            <a:xfrm>
              <a:off x="5181061" y="1674379"/>
              <a:ext cx="1859803" cy="553998"/>
            </a:xfrm>
            <a:prstGeom prst="rect">
              <a:avLst/>
            </a:prstGeom>
          </p:spPr>
          <p:txBody>
            <a:bodyPr wrap="none" anchor="ctr">
              <a:spAutoFit/>
            </a:bodyPr>
            <a:lstStyle/>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총괄</a:t>
              </a:r>
              <a:endParaRPr lang="en-US" altLang="ko-KR"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sz="14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400" b="1" dirty="0" err="1">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데이터수집</a:t>
              </a:r>
              <a:r>
                <a:rPr lang="en-US" altLang="ko-KR" sz="14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4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모델 구축</a:t>
              </a:r>
              <a:r>
                <a:rPr lang="en-US" altLang="ko-KR" sz="14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a:t>
              </a:r>
              <a:endParaRPr lang="ko-KR" altLang="en-US" sz="14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86" name="그림 385">
              <a:extLst>
                <a:ext uri="{FF2B5EF4-FFF2-40B4-BE49-F238E27FC236}">
                  <a16:creationId xmlns:a16="http://schemas.microsoft.com/office/drawing/2014/main" id="{97D5B861-489D-7420-12F0-3BCB5409B169}"/>
                </a:ext>
              </a:extLst>
            </p:cNvPr>
            <p:cNvPicPr>
              <a:picLocks noChangeAspect="1"/>
            </p:cNvPicPr>
            <p:nvPr/>
          </p:nvPicPr>
          <p:blipFill>
            <a:blip r:embed="rId2"/>
            <a:stretch>
              <a:fillRect/>
            </a:stretch>
          </p:blipFill>
          <p:spPr>
            <a:xfrm>
              <a:off x="5214521" y="2602202"/>
              <a:ext cx="1792879" cy="2384166"/>
            </a:xfrm>
            <a:prstGeom prst="roundRect">
              <a:avLst>
                <a:gd name="adj" fmla="val 8594"/>
              </a:avLst>
            </a:prstGeom>
            <a:solidFill>
              <a:srgbClr val="FFFFFF">
                <a:shade val="85000"/>
              </a:srgbClr>
            </a:solidFill>
            <a:ln>
              <a:noFill/>
            </a:ln>
            <a:effectLst>
              <a:glow rad="101600">
                <a:schemeClr val="tx1">
                  <a:lumMod val="75000"/>
                  <a:lumOff val="25000"/>
                  <a:alpha val="60000"/>
                </a:schemeClr>
              </a:glow>
            </a:effectLst>
          </p:spPr>
        </p:pic>
        <p:sp>
          <p:nvSpPr>
            <p:cNvPr id="388" name="직사각형 387"/>
            <p:cNvSpPr/>
            <p:nvPr/>
          </p:nvSpPr>
          <p:spPr>
            <a:xfrm>
              <a:off x="5746756" y="5112322"/>
              <a:ext cx="728409" cy="343558"/>
            </a:xfrm>
            <a:prstGeom prst="rect">
              <a:avLst/>
            </a:prstGeom>
          </p:spPr>
          <p:txBody>
            <a:bodyPr wrap="none" anchor="ctr">
              <a:spAutoFit/>
            </a:bodyPr>
            <a:lstStyle/>
            <a:p>
              <a:pPr algn="ctr"/>
              <a:r>
                <a:rPr lang="ko-KR" altLang="en-US" sz="20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성우진</a:t>
              </a:r>
            </a:p>
          </p:txBody>
        </p:sp>
      </p:grpSp>
      <p:grpSp>
        <p:nvGrpSpPr>
          <p:cNvPr id="57" name="그룹 56"/>
          <p:cNvGrpSpPr/>
          <p:nvPr/>
        </p:nvGrpSpPr>
        <p:grpSpPr>
          <a:xfrm>
            <a:off x="683074" y="2103259"/>
            <a:ext cx="1792879" cy="3818494"/>
            <a:chOff x="561164" y="1630040"/>
            <a:chExt cx="1792879" cy="3818494"/>
          </a:xfrm>
        </p:grpSpPr>
        <p:sp>
          <p:nvSpPr>
            <p:cNvPr id="392" name="사각형: 둥근 모서리 79">
              <a:extLst>
                <a:ext uri="{FF2B5EF4-FFF2-40B4-BE49-F238E27FC236}">
                  <a16:creationId xmlns:a16="http://schemas.microsoft.com/office/drawing/2014/main" id="{949D3F7C-9CC4-2775-5C69-19F507C303B6}"/>
                </a:ext>
              </a:extLst>
            </p:cNvPr>
            <p:cNvSpPr/>
            <p:nvPr/>
          </p:nvSpPr>
          <p:spPr>
            <a:xfrm>
              <a:off x="561164" y="1630040"/>
              <a:ext cx="1792879" cy="657368"/>
            </a:xfrm>
            <a:prstGeom prst="roundRect">
              <a:avLst>
                <a:gd name="adj" fmla="val 7061"/>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93" name="직사각형 392"/>
            <p:cNvSpPr/>
            <p:nvPr/>
          </p:nvSpPr>
          <p:spPr>
            <a:xfrm>
              <a:off x="1187338" y="1789447"/>
              <a:ext cx="540533" cy="338554"/>
            </a:xfrm>
            <a:prstGeom prst="rect">
              <a:avLst/>
            </a:prstGeom>
          </p:spPr>
          <p:txBody>
            <a:bodyPr wrap="none" anchor="ctr">
              <a:spAutoFit/>
            </a:bodyPr>
            <a:lstStyle/>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정치</a:t>
              </a:r>
            </a:p>
          </p:txBody>
        </p:sp>
        <p:pic>
          <p:nvPicPr>
            <p:cNvPr id="387" name="그림 386">
              <a:extLst>
                <a:ext uri="{FF2B5EF4-FFF2-40B4-BE49-F238E27FC236}">
                  <a16:creationId xmlns:a16="http://schemas.microsoft.com/office/drawing/2014/main" id="{D1076A6C-5C5A-1961-5014-AE73226FAF7C}"/>
                </a:ext>
              </a:extLst>
            </p:cNvPr>
            <p:cNvPicPr>
              <a:picLocks noChangeAspect="1"/>
            </p:cNvPicPr>
            <p:nvPr/>
          </p:nvPicPr>
          <p:blipFill>
            <a:blip r:embed="rId3"/>
            <a:stretch>
              <a:fillRect/>
            </a:stretch>
          </p:blipFill>
          <p:spPr>
            <a:xfrm>
              <a:off x="561164" y="2609547"/>
              <a:ext cx="1788125" cy="2384166"/>
            </a:xfrm>
            <a:prstGeom prst="roundRect">
              <a:avLst>
                <a:gd name="adj" fmla="val 8594"/>
              </a:avLst>
            </a:prstGeom>
            <a:solidFill>
              <a:srgbClr val="FFFFFF">
                <a:shade val="85000"/>
              </a:srgbClr>
            </a:solidFill>
            <a:ln>
              <a:noFill/>
            </a:ln>
            <a:effectLst>
              <a:glow rad="101600">
                <a:schemeClr val="tx1">
                  <a:lumMod val="75000"/>
                  <a:lumOff val="25000"/>
                  <a:alpha val="60000"/>
                </a:schemeClr>
              </a:glow>
            </a:effectLst>
          </p:spPr>
        </p:pic>
        <p:sp>
          <p:nvSpPr>
            <p:cNvPr id="389" name="직사각형 388"/>
            <p:cNvSpPr/>
            <p:nvPr/>
          </p:nvSpPr>
          <p:spPr>
            <a:xfrm>
              <a:off x="1091022" y="5104976"/>
              <a:ext cx="728409" cy="343558"/>
            </a:xfrm>
            <a:prstGeom prst="rect">
              <a:avLst/>
            </a:prstGeom>
          </p:spPr>
          <p:txBody>
            <a:bodyPr wrap="none" anchor="ctr">
              <a:spAutoFit/>
            </a:bodyPr>
            <a:lstStyle/>
            <a:p>
              <a:pPr algn="ctr"/>
              <a:r>
                <a:rPr lang="ko-KR" altLang="en-US" sz="20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오승필</a:t>
              </a:r>
              <a:endParaRPr lang="ko-KR" altLang="en-US" sz="20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74" name="그룹 73"/>
          <p:cNvGrpSpPr/>
          <p:nvPr/>
        </p:nvGrpSpPr>
        <p:grpSpPr>
          <a:xfrm>
            <a:off x="7378187" y="2088567"/>
            <a:ext cx="1912704" cy="3833186"/>
            <a:chOff x="7400380" y="2079221"/>
            <a:chExt cx="1912704" cy="3833186"/>
          </a:xfrm>
        </p:grpSpPr>
        <p:sp>
          <p:nvSpPr>
            <p:cNvPr id="379" name="사각형: 둥근 모서리 79">
              <a:extLst>
                <a:ext uri="{FF2B5EF4-FFF2-40B4-BE49-F238E27FC236}">
                  <a16:creationId xmlns:a16="http://schemas.microsoft.com/office/drawing/2014/main" id="{949D3F7C-9CC4-2775-5C69-19F507C303B6}"/>
                </a:ext>
              </a:extLst>
            </p:cNvPr>
            <p:cNvSpPr/>
            <p:nvPr/>
          </p:nvSpPr>
          <p:spPr>
            <a:xfrm>
              <a:off x="7429556" y="2079221"/>
              <a:ext cx="1854350" cy="657368"/>
            </a:xfrm>
            <a:prstGeom prst="roundRect">
              <a:avLst>
                <a:gd name="adj" fmla="val 7061"/>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80" name="직사각형 379"/>
            <p:cNvSpPr/>
            <p:nvPr/>
          </p:nvSpPr>
          <p:spPr>
            <a:xfrm>
              <a:off x="7400380" y="2115519"/>
              <a:ext cx="1912704" cy="584775"/>
            </a:xfrm>
            <a:prstGeom prst="rect">
              <a:avLst/>
            </a:prstGeom>
          </p:spPr>
          <p:txBody>
            <a:bodyPr wrap="none" anchor="ctr">
              <a:spAutoFit/>
            </a:bodyPr>
            <a:lstStyle/>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경제</a:t>
              </a:r>
              <a:endParaRPr lang="en-US" altLang="ko-KR"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머신 러닝 모델 구축</a:t>
              </a:r>
              <a:r>
                <a:rPr lang="en-US" altLang="ko-KR"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a:t>
              </a:r>
            </a:p>
          </p:txBody>
        </p:sp>
        <p:pic>
          <p:nvPicPr>
            <p:cNvPr id="385" name="그림 384">
              <a:extLst>
                <a:ext uri="{FF2B5EF4-FFF2-40B4-BE49-F238E27FC236}">
                  <a16:creationId xmlns:a16="http://schemas.microsoft.com/office/drawing/2014/main" id="{FE7BA08B-8C43-5295-0EE2-38D75FC91D53}"/>
                </a:ext>
              </a:extLst>
            </p:cNvPr>
            <p:cNvPicPr>
              <a:picLocks noChangeAspect="1"/>
            </p:cNvPicPr>
            <p:nvPr/>
          </p:nvPicPr>
          <p:blipFill>
            <a:blip r:embed="rId4"/>
            <a:stretch>
              <a:fillRect/>
            </a:stretch>
          </p:blipFill>
          <p:spPr>
            <a:xfrm>
              <a:off x="7429556" y="3058729"/>
              <a:ext cx="1854351" cy="2384165"/>
            </a:xfrm>
            <a:prstGeom prst="roundRect">
              <a:avLst>
                <a:gd name="adj" fmla="val 8594"/>
              </a:avLst>
            </a:prstGeom>
            <a:solidFill>
              <a:srgbClr val="FFFFFF">
                <a:shade val="85000"/>
              </a:srgbClr>
            </a:solidFill>
            <a:ln>
              <a:noFill/>
            </a:ln>
            <a:effectLst>
              <a:glow rad="101600">
                <a:schemeClr val="tx1">
                  <a:lumMod val="75000"/>
                  <a:lumOff val="25000"/>
                  <a:alpha val="60000"/>
                </a:schemeClr>
              </a:glow>
            </a:effectLst>
          </p:spPr>
        </p:pic>
        <p:sp>
          <p:nvSpPr>
            <p:cNvPr id="390" name="직사각형 389"/>
            <p:cNvSpPr/>
            <p:nvPr/>
          </p:nvSpPr>
          <p:spPr>
            <a:xfrm>
              <a:off x="7992527" y="5568849"/>
              <a:ext cx="728409" cy="343558"/>
            </a:xfrm>
            <a:prstGeom prst="rect">
              <a:avLst/>
            </a:prstGeom>
          </p:spPr>
          <p:txBody>
            <a:bodyPr wrap="none" anchor="ctr">
              <a:spAutoFit/>
            </a:bodyPr>
            <a:lstStyle/>
            <a:p>
              <a:pPr algn="ctr"/>
              <a:r>
                <a:rPr lang="ko-KR" altLang="en-US" sz="20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박주찬</a:t>
              </a:r>
            </a:p>
          </p:txBody>
        </p:sp>
      </p:grpSp>
      <p:grpSp>
        <p:nvGrpSpPr>
          <p:cNvPr id="53" name="그룹 52"/>
          <p:cNvGrpSpPr/>
          <p:nvPr/>
        </p:nvGrpSpPr>
        <p:grpSpPr>
          <a:xfrm>
            <a:off x="2871980" y="2069876"/>
            <a:ext cx="1854350" cy="3851877"/>
            <a:chOff x="2853737" y="1622694"/>
            <a:chExt cx="1854350" cy="3851877"/>
          </a:xfrm>
        </p:grpSpPr>
        <p:grpSp>
          <p:nvGrpSpPr>
            <p:cNvPr id="49" name="그룹 48"/>
            <p:cNvGrpSpPr/>
            <p:nvPr/>
          </p:nvGrpSpPr>
          <p:grpSpPr>
            <a:xfrm>
              <a:off x="2853737" y="1622694"/>
              <a:ext cx="1854350" cy="657368"/>
              <a:chOff x="2909466" y="1350401"/>
              <a:chExt cx="1854350" cy="657368"/>
            </a:xfrm>
          </p:grpSpPr>
          <p:sp>
            <p:nvSpPr>
              <p:cNvPr id="396" name="사각형: 둥근 모서리 79">
                <a:extLst>
                  <a:ext uri="{FF2B5EF4-FFF2-40B4-BE49-F238E27FC236}">
                    <a16:creationId xmlns:a16="http://schemas.microsoft.com/office/drawing/2014/main" id="{949D3F7C-9CC4-2775-5C69-19F507C303B6}"/>
                  </a:ext>
                </a:extLst>
              </p:cNvPr>
              <p:cNvSpPr/>
              <p:nvPr/>
            </p:nvSpPr>
            <p:spPr>
              <a:xfrm>
                <a:off x="2909466" y="1350401"/>
                <a:ext cx="1854350" cy="657368"/>
              </a:xfrm>
              <a:prstGeom prst="roundRect">
                <a:avLst>
                  <a:gd name="adj" fmla="val 7061"/>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97" name="직사각형 396"/>
              <p:cNvSpPr/>
              <p:nvPr/>
            </p:nvSpPr>
            <p:spPr>
              <a:xfrm>
                <a:off x="3566375" y="1509808"/>
                <a:ext cx="540533" cy="338554"/>
              </a:xfrm>
              <a:prstGeom prst="rect">
                <a:avLst/>
              </a:prstGeom>
            </p:spPr>
            <p:txBody>
              <a:bodyPr wrap="none" anchor="ctr">
                <a:spAutoFit/>
              </a:bodyPr>
              <a:lstStyle/>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사회</a:t>
                </a:r>
              </a:p>
            </p:txBody>
          </p:sp>
        </p:grpSp>
        <p:sp>
          <p:nvSpPr>
            <p:cNvPr id="398" name="직사각형 397"/>
            <p:cNvSpPr/>
            <p:nvPr/>
          </p:nvSpPr>
          <p:spPr>
            <a:xfrm>
              <a:off x="3356757" y="5074461"/>
              <a:ext cx="848310" cy="400110"/>
            </a:xfrm>
            <a:prstGeom prst="rect">
              <a:avLst/>
            </a:prstGeom>
          </p:spPr>
          <p:txBody>
            <a:bodyPr wrap="none" anchor="ctr">
              <a:spAutoFit/>
            </a:bodyPr>
            <a:lstStyle/>
            <a:p>
              <a:pPr algn="ctr"/>
              <a:r>
                <a:rPr lang="ko-KR" altLang="en-US" sz="20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신정윤</a:t>
              </a:r>
              <a:endParaRPr lang="ko-KR" altLang="en-US" sz="20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52" name="그림 51"/>
            <p:cNvPicPr>
              <a:picLocks noChangeAspect="1"/>
            </p:cNvPicPr>
            <p:nvPr/>
          </p:nvPicPr>
          <p:blipFill>
            <a:blip r:embed="rId5"/>
            <a:stretch>
              <a:fillRect/>
            </a:stretch>
          </p:blipFill>
          <p:spPr>
            <a:xfrm>
              <a:off x="2889604" y="2609547"/>
              <a:ext cx="1782616" cy="2376821"/>
            </a:xfrm>
            <a:prstGeom prst="roundRect">
              <a:avLst>
                <a:gd name="adj" fmla="val 8594"/>
              </a:avLst>
            </a:prstGeom>
            <a:solidFill>
              <a:srgbClr val="FFFFFF">
                <a:shade val="85000"/>
              </a:srgbClr>
            </a:solidFill>
            <a:ln>
              <a:noFill/>
            </a:ln>
            <a:effectLst>
              <a:glow rad="101600">
                <a:schemeClr val="tx1">
                  <a:lumMod val="75000"/>
                  <a:lumOff val="25000"/>
                  <a:alpha val="60000"/>
                </a:schemeClr>
              </a:glow>
            </a:effectLst>
          </p:spPr>
        </p:pic>
      </p:grpSp>
      <p:grpSp>
        <p:nvGrpSpPr>
          <p:cNvPr id="73" name="그룹 72"/>
          <p:cNvGrpSpPr/>
          <p:nvPr/>
        </p:nvGrpSpPr>
        <p:grpSpPr>
          <a:xfrm>
            <a:off x="9686916" y="2088567"/>
            <a:ext cx="1854000" cy="3833186"/>
            <a:chOff x="9707632" y="2079221"/>
            <a:chExt cx="1854000" cy="3833186"/>
          </a:xfrm>
        </p:grpSpPr>
        <p:sp>
          <p:nvSpPr>
            <p:cNvPr id="382" name="사각형: 둥근 모서리 79">
              <a:extLst>
                <a:ext uri="{FF2B5EF4-FFF2-40B4-BE49-F238E27FC236}">
                  <a16:creationId xmlns:a16="http://schemas.microsoft.com/office/drawing/2014/main" id="{949D3F7C-9CC4-2775-5C69-19F507C303B6}"/>
                </a:ext>
              </a:extLst>
            </p:cNvPr>
            <p:cNvSpPr/>
            <p:nvPr/>
          </p:nvSpPr>
          <p:spPr>
            <a:xfrm>
              <a:off x="9738193" y="2079221"/>
              <a:ext cx="1792879" cy="657368"/>
            </a:xfrm>
            <a:prstGeom prst="roundRect">
              <a:avLst>
                <a:gd name="adj" fmla="val 7061"/>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83" name="직사각형 382"/>
            <p:cNvSpPr/>
            <p:nvPr/>
          </p:nvSpPr>
          <p:spPr>
            <a:xfrm>
              <a:off x="10364366" y="2238628"/>
              <a:ext cx="540533" cy="338554"/>
            </a:xfrm>
            <a:prstGeom prst="rect">
              <a:avLst/>
            </a:prstGeom>
          </p:spPr>
          <p:txBody>
            <a:bodyPr wrap="none" anchor="ctr">
              <a:spAutoFit/>
            </a:bodyPr>
            <a:lstStyle/>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사회</a:t>
              </a:r>
            </a:p>
          </p:txBody>
        </p:sp>
        <p:sp>
          <p:nvSpPr>
            <p:cNvPr id="391" name="직사각형 390"/>
            <p:cNvSpPr/>
            <p:nvPr/>
          </p:nvSpPr>
          <p:spPr>
            <a:xfrm>
              <a:off x="10270428" y="5568849"/>
              <a:ext cx="728409" cy="343558"/>
            </a:xfrm>
            <a:prstGeom prst="rect">
              <a:avLst/>
            </a:prstGeom>
          </p:spPr>
          <p:txBody>
            <a:bodyPr wrap="none" anchor="ctr">
              <a:spAutoFit/>
            </a:bodyPr>
            <a:lstStyle/>
            <a:p>
              <a:pPr algn="ctr"/>
              <a:r>
                <a:rPr lang="ko-KR" altLang="en-US" sz="2000" b="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이의재</a:t>
              </a:r>
              <a:endParaRPr lang="ko-KR" altLang="en-US" sz="20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68" name="그림 67"/>
            <p:cNvPicPr>
              <a:picLocks/>
            </p:cNvPicPr>
            <p:nvPr/>
          </p:nvPicPr>
          <p:blipFill rotWithShape="1">
            <a:blip r:embed="rId6"/>
            <a:srcRect l="6129" t="4669" r="4856" b="3208"/>
            <a:stretch/>
          </p:blipFill>
          <p:spPr>
            <a:xfrm>
              <a:off x="9707632" y="3058729"/>
              <a:ext cx="1854000" cy="2383200"/>
            </a:xfrm>
            <a:prstGeom prst="roundRect">
              <a:avLst>
                <a:gd name="adj" fmla="val 8594"/>
              </a:avLst>
            </a:prstGeom>
            <a:solidFill>
              <a:srgbClr val="FFFFFF">
                <a:shade val="85000"/>
              </a:srgbClr>
            </a:solidFill>
            <a:ln>
              <a:noFill/>
            </a:ln>
            <a:effectLst>
              <a:glow rad="101600">
                <a:schemeClr val="tx1">
                  <a:lumMod val="75000"/>
                  <a:lumOff val="25000"/>
                  <a:alpha val="60000"/>
                </a:schemeClr>
              </a:glow>
            </a:effectLst>
          </p:spPr>
        </p:pic>
      </p:grpSp>
    </p:spTree>
    <p:extLst>
      <p:ext uri="{BB962C8B-B14F-4D97-AF65-F5344CB8AC3E}">
        <p14:creationId xmlns:p14="http://schemas.microsoft.com/office/powerpoint/2010/main" val="22353265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284833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가설 검증</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grpSp>
        <p:nvGrpSpPr>
          <p:cNvPr id="63" name="그룹 62"/>
          <p:cNvGrpSpPr/>
          <p:nvPr/>
        </p:nvGrpSpPr>
        <p:grpSpPr>
          <a:xfrm>
            <a:off x="207339" y="668313"/>
            <a:ext cx="11777322" cy="5881910"/>
            <a:chOff x="207339" y="668313"/>
            <a:chExt cx="11777322" cy="588191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07339"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grpSp>
          <p:nvGrpSpPr>
            <p:cNvPr id="62" name="그룹 61"/>
            <p:cNvGrpSpPr/>
            <p:nvPr/>
          </p:nvGrpSpPr>
          <p:grpSpPr>
            <a:xfrm>
              <a:off x="715421" y="850725"/>
              <a:ext cx="10761158" cy="5517087"/>
              <a:chOff x="591426" y="828027"/>
              <a:chExt cx="10761158" cy="5517087"/>
            </a:xfrm>
          </p:grpSpPr>
          <p:grpSp>
            <p:nvGrpSpPr>
              <p:cNvPr id="13" name="그룹 12"/>
              <p:cNvGrpSpPr/>
              <p:nvPr/>
            </p:nvGrpSpPr>
            <p:grpSpPr>
              <a:xfrm>
                <a:off x="591426" y="1548563"/>
                <a:ext cx="4121410" cy="4121410"/>
                <a:chOff x="762876" y="1624731"/>
                <a:chExt cx="4121410" cy="4121410"/>
              </a:xfrm>
            </p:grpSpPr>
            <p:sp>
              <p:nvSpPr>
                <p:cNvPr id="3" name="타원 2"/>
                <p:cNvSpPr/>
                <p:nvPr/>
              </p:nvSpPr>
              <p:spPr>
                <a:xfrm>
                  <a:off x="762876" y="1624731"/>
                  <a:ext cx="4121410" cy="412141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p:cNvGrpSpPr/>
                <p:nvPr/>
              </p:nvGrpSpPr>
              <p:grpSpPr>
                <a:xfrm>
                  <a:off x="2031537" y="2417918"/>
                  <a:ext cx="1584088" cy="2535036"/>
                  <a:chOff x="2031537" y="2209272"/>
                  <a:chExt cx="1584088" cy="2535036"/>
                </a:xfrm>
              </p:grpSpPr>
              <p:sp>
                <p:nvSpPr>
                  <p:cNvPr id="4" name="직사각형 3"/>
                  <p:cNvSpPr/>
                  <p:nvPr/>
                </p:nvSpPr>
                <p:spPr>
                  <a:xfrm>
                    <a:off x="2076421" y="4221088"/>
                    <a:ext cx="1494320" cy="523220"/>
                  </a:xfrm>
                  <a:prstGeom prst="rect">
                    <a:avLst/>
                  </a:prstGeom>
                </p:spPr>
                <p:txBody>
                  <a:bodyPr wrap="none">
                    <a:spAutoFit/>
                  </a:bodyPr>
                  <a:lstStyle/>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총 </a:t>
                    </a:r>
                    <a:r>
                      <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136</a:t>
                    </a:r>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a:t>
                    </a:r>
                    <a:endParaRPr lang="ko-KR" altLang="en-US"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직사각형 28"/>
                  <p:cNvSpPr/>
                  <p:nvPr/>
                </p:nvSpPr>
                <p:spPr>
                  <a:xfrm>
                    <a:off x="2031537" y="2209272"/>
                    <a:ext cx="1584088" cy="1384995"/>
                  </a:xfrm>
                  <a:prstGeom prst="rect">
                    <a:avLst/>
                  </a:prstGeom>
                </p:spPr>
                <p:txBody>
                  <a:bodyPr wrap="none">
                    <a:spAutoFit/>
                  </a:bodyPr>
                  <a:lstStyle/>
                  <a:p>
                    <a:pPr>
                      <a:lnSpc>
                        <a:spcPct val="150000"/>
                      </a:lnSpc>
                    </a:pPr>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서울</a:t>
                    </a:r>
                    <a:r>
                      <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부산</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서울</a:t>
                    </a:r>
                    <a:r>
                      <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대구</a:t>
                    </a:r>
                    <a:endParaRPr lang="ko-KR" altLang="en-US"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0" name="TextBox 29">
                    <a:extLst>
                      <a:ext uri="{FF2B5EF4-FFF2-40B4-BE49-F238E27FC236}">
                        <a16:creationId xmlns:a16="http://schemas.microsoft.com/office/drawing/2014/main" id="{40F663F7-85B2-1734-627E-D651AEB01C42}"/>
                      </a:ext>
                    </a:extLst>
                  </p:cNvPr>
                  <p:cNvSpPr txBox="1"/>
                  <p:nvPr/>
                </p:nvSpPr>
                <p:spPr>
                  <a:xfrm>
                    <a:off x="2576222" y="3501008"/>
                    <a:ext cx="494718" cy="546945"/>
                  </a:xfrm>
                  <a:prstGeom prst="rect">
                    <a:avLst/>
                  </a:prstGeom>
                  <a:noFill/>
                </p:spPr>
                <p:txBody>
                  <a:bodyPr wrap="square" rtlCol="0">
                    <a:spAutoFit/>
                  </a:bodyPr>
                  <a:lstStyle/>
                  <a:p>
                    <a:pPr algn="ctr"/>
                    <a:r>
                      <a:rPr lang="en-US" altLang="ko-KR" sz="2954"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sp>
            <p:nvSpPr>
              <p:cNvPr id="34" name="타원 33"/>
              <p:cNvSpPr/>
              <p:nvPr/>
            </p:nvSpPr>
            <p:spPr>
              <a:xfrm>
                <a:off x="8718173" y="3710703"/>
                <a:ext cx="2634411" cy="26344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41" name="직사각형 40"/>
              <p:cNvSpPr/>
              <p:nvPr/>
            </p:nvSpPr>
            <p:spPr>
              <a:xfrm>
                <a:off x="9328625" y="3693077"/>
                <a:ext cx="1233280" cy="1565414"/>
              </a:xfrm>
              <a:prstGeom prst="rect">
                <a:avLst/>
              </a:prstGeom>
            </p:spPr>
            <p:txBody>
              <a:bodyPr wrap="none">
                <a:spAutoFit/>
              </a:bodyPr>
              <a:lstStyle/>
              <a:p>
                <a:pPr>
                  <a:lnSpc>
                    <a:spcPct val="150000"/>
                  </a:lnSpc>
                </a:pP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충북</a:t>
                </a:r>
                <a:r>
                  <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서울</a:t>
                </a:r>
                <a:endPar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강원</a:t>
                </a:r>
                <a:r>
                  <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대전</a:t>
                </a:r>
                <a:endPar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전남</a:t>
                </a:r>
                <a:r>
                  <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경북</a:t>
                </a:r>
                <a:endParaRPr lang="ko-KR" altLang="en-US" sz="24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42" name="직사각형 41"/>
              <p:cNvSpPr/>
              <p:nvPr/>
            </p:nvSpPr>
            <p:spPr>
              <a:xfrm>
                <a:off x="9360808" y="5590742"/>
                <a:ext cx="1349140" cy="576732"/>
              </a:xfrm>
              <a:prstGeom prst="rect">
                <a:avLst/>
              </a:prstGeom>
            </p:spPr>
            <p:txBody>
              <a:bodyPr wrap="none">
                <a:spAutoFit/>
              </a:bodyPr>
              <a:lstStyle/>
              <a:p>
                <a:pPr>
                  <a:lnSpc>
                    <a:spcPct val="150000"/>
                  </a:lnSpc>
                </a:pPr>
                <a:r>
                  <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8</a:t>
                </a: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 부적합</a:t>
                </a:r>
                <a:endParaRPr lang="ko-KR" altLang="en-US" sz="24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43" name="TextBox 42">
                <a:extLst>
                  <a:ext uri="{FF2B5EF4-FFF2-40B4-BE49-F238E27FC236}">
                    <a16:creationId xmlns:a16="http://schemas.microsoft.com/office/drawing/2014/main" id="{40F663F7-85B2-1734-627E-D651AEB01C42}"/>
                  </a:ext>
                </a:extLst>
              </p:cNvPr>
              <p:cNvSpPr txBox="1"/>
              <p:nvPr/>
            </p:nvSpPr>
            <p:spPr>
              <a:xfrm>
                <a:off x="9712878" y="5279263"/>
                <a:ext cx="645000" cy="523220"/>
              </a:xfrm>
              <a:prstGeom prst="rect">
                <a:avLst/>
              </a:prstGeom>
              <a:noFill/>
            </p:spPr>
            <p:txBody>
              <a:bodyPr wrap="square" rtlCol="0">
                <a:spAutoFit/>
              </a:bodyPr>
              <a:lstStyle/>
              <a:p>
                <a:pPr algn="ctr"/>
                <a:r>
                  <a:rPr lang="en-US" altLang="ko-KR" sz="280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80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11" name="그룹 10"/>
              <p:cNvGrpSpPr/>
              <p:nvPr/>
            </p:nvGrpSpPr>
            <p:grpSpPr>
              <a:xfrm>
                <a:off x="8718173" y="828027"/>
                <a:ext cx="2634411" cy="2634411"/>
                <a:chOff x="6563578" y="396474"/>
                <a:chExt cx="2952328" cy="2952328"/>
              </a:xfrm>
            </p:grpSpPr>
            <p:sp>
              <p:nvSpPr>
                <p:cNvPr id="44" name="타원 43"/>
                <p:cNvSpPr/>
                <p:nvPr/>
              </p:nvSpPr>
              <p:spPr>
                <a:xfrm>
                  <a:off x="6563578" y="396474"/>
                  <a:ext cx="2952328" cy="29523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9" name="그룹 8"/>
                <p:cNvGrpSpPr/>
                <p:nvPr/>
              </p:nvGrpSpPr>
              <p:grpSpPr>
                <a:xfrm>
                  <a:off x="7190668" y="727793"/>
                  <a:ext cx="1629897" cy="2308247"/>
                  <a:chOff x="7190668" y="727793"/>
                  <a:chExt cx="1629897" cy="2308247"/>
                </a:xfrm>
              </p:grpSpPr>
              <p:sp>
                <p:nvSpPr>
                  <p:cNvPr id="45" name="직사각형 44"/>
                  <p:cNvSpPr/>
                  <p:nvPr/>
                </p:nvSpPr>
                <p:spPr>
                  <a:xfrm>
                    <a:off x="7190668" y="727793"/>
                    <a:ext cx="1382110" cy="1136530"/>
                  </a:xfrm>
                  <a:prstGeom prst="rect">
                    <a:avLst/>
                  </a:prstGeom>
                </p:spPr>
                <p:txBody>
                  <a:bodyPr wrap="none">
                    <a:spAutoFit/>
                  </a:bodyPr>
                  <a:lstStyle/>
                  <a:p>
                    <a:pPr>
                      <a:lnSpc>
                        <a:spcPct val="150000"/>
                      </a:lnSpc>
                    </a:pP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서울</a:t>
                    </a:r>
                    <a:r>
                      <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부산</a:t>
                    </a:r>
                    <a:endPar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서울</a:t>
                    </a:r>
                    <a:r>
                      <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대구</a:t>
                    </a:r>
                    <a:endParaRPr lang="ko-KR" altLang="en-US" sz="24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46" name="TextBox 45">
                    <a:extLst>
                      <a:ext uri="{FF2B5EF4-FFF2-40B4-BE49-F238E27FC236}">
                        <a16:creationId xmlns:a16="http://schemas.microsoft.com/office/drawing/2014/main" id="{40F663F7-85B2-1734-627E-D651AEB01C42}"/>
                      </a:ext>
                    </a:extLst>
                  </p:cNvPr>
                  <p:cNvSpPr txBox="1"/>
                  <p:nvPr/>
                </p:nvSpPr>
                <p:spPr>
                  <a:xfrm>
                    <a:off x="7792383" y="1917492"/>
                    <a:ext cx="568071" cy="586361"/>
                  </a:xfrm>
                  <a:prstGeom prst="rect">
                    <a:avLst/>
                  </a:prstGeom>
                  <a:noFill/>
                </p:spPr>
                <p:txBody>
                  <a:bodyPr wrap="square" rtlCol="0" anchor="ctr">
                    <a:spAutoFit/>
                  </a:bodyPr>
                  <a:lstStyle/>
                  <a:p>
                    <a:pPr algn="ctr"/>
                    <a:r>
                      <a:rPr lang="en-US" altLang="ko-KR" sz="2800"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800"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7" name="직사각형 46"/>
                  <p:cNvSpPr/>
                  <p:nvPr/>
                </p:nvSpPr>
                <p:spPr>
                  <a:xfrm>
                    <a:off x="7258918" y="2574375"/>
                    <a:ext cx="1561647" cy="461665"/>
                  </a:xfrm>
                  <a:prstGeom prst="rect">
                    <a:avLst/>
                  </a:prstGeom>
                </p:spPr>
                <p:txBody>
                  <a:bodyPr wrap="none">
                    <a:spAutoFit/>
                  </a:bodyPr>
                  <a:lstStyle/>
                  <a:p>
                    <a:r>
                      <a:rPr lang="en-US" altLang="ko-KR"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128</a:t>
                    </a:r>
                    <a:r>
                      <a:rPr lang="ko-KR" altLang="en-US" sz="2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개 적합</a:t>
                    </a:r>
                    <a:endParaRPr lang="ko-KR" altLang="en-US" sz="24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cxnSp>
            <p:nvCxnSpPr>
              <p:cNvPr id="21" name="꺾인 연결선 20"/>
              <p:cNvCxnSpPr>
                <a:stCxn id="3" idx="6"/>
                <a:endCxn id="44" idx="2"/>
              </p:cNvCxnSpPr>
              <p:nvPr/>
            </p:nvCxnSpPr>
            <p:spPr>
              <a:xfrm flipV="1">
                <a:off x="4712836" y="2145233"/>
                <a:ext cx="4005337" cy="1464035"/>
              </a:xfrm>
              <a:prstGeom prst="bentConnector3">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꺾인 연결선 48"/>
              <p:cNvCxnSpPr>
                <a:stCxn id="3" idx="6"/>
                <a:endCxn id="34" idx="2"/>
              </p:cNvCxnSpPr>
              <p:nvPr/>
            </p:nvCxnSpPr>
            <p:spPr>
              <a:xfrm>
                <a:off x="4712836" y="3609268"/>
                <a:ext cx="4005337" cy="1418641"/>
              </a:xfrm>
              <a:prstGeom prst="bentConnector3">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그룹 59"/>
              <p:cNvGrpSpPr/>
              <p:nvPr/>
            </p:nvGrpSpPr>
            <p:grpSpPr>
              <a:xfrm>
                <a:off x="7217199" y="1115219"/>
                <a:ext cx="1044133" cy="1531702"/>
                <a:chOff x="7284115" y="1115219"/>
                <a:chExt cx="1044133" cy="1531702"/>
              </a:xfrm>
            </p:grpSpPr>
            <p:sp>
              <p:nvSpPr>
                <p:cNvPr id="53" name="TextBox 52"/>
                <p:cNvSpPr txBox="1"/>
                <p:nvPr/>
              </p:nvSpPr>
              <p:spPr>
                <a:xfrm>
                  <a:off x="7447750" y="2185256"/>
                  <a:ext cx="716863" cy="461665"/>
                </a:xfrm>
                <a:prstGeom prst="rect">
                  <a:avLst/>
                </a:prstGeom>
                <a:noFill/>
              </p:spPr>
              <p:txBody>
                <a:bodyPr wrap="none" rtlCol="0">
                  <a:spAutoFit/>
                </a:bodyPr>
                <a:lstStyle/>
                <a:p>
                  <a:r>
                    <a:rPr lang="ko-KR" altLang="en-US" sz="2400" b="1" dirty="0" smtClean="0">
                      <a:latin typeface="Pretendard" panose="02000503000000020004" pitchFamily="50" charset="-127"/>
                      <a:ea typeface="Pretendard" panose="02000503000000020004" pitchFamily="50" charset="-127"/>
                      <a:cs typeface="Pretendard" panose="02000503000000020004" pitchFamily="50" charset="-127"/>
                    </a:rPr>
                    <a:t>적합</a:t>
                  </a:r>
                  <a:endParaRPr lang="ko-KR" altLang="en-US" sz="2400" b="1"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56" name="그림 55"/>
                <p:cNvPicPr>
                  <a:picLocks noChangeAspect="1"/>
                </p:cNvPicPr>
                <p:nvPr/>
              </p:nvPicPr>
              <p:blipFill rotWithShape="1">
                <a:blip r:embed="rId3">
                  <a:duotone>
                    <a:schemeClr val="accent1">
                      <a:shade val="45000"/>
                      <a:satMod val="135000"/>
                    </a:schemeClr>
                    <a:prstClr val="white"/>
                  </a:duotone>
                </a:blip>
                <a:srcRect l="16736" t="15974" r="10688" b="15224"/>
                <a:stretch/>
              </p:blipFill>
              <p:spPr>
                <a:xfrm>
                  <a:off x="7284115" y="1115219"/>
                  <a:ext cx="1044133" cy="989836"/>
                </a:xfrm>
                <a:prstGeom prst="rect">
                  <a:avLst/>
                </a:prstGeom>
              </p:spPr>
            </p:pic>
          </p:grpSp>
          <p:grpSp>
            <p:nvGrpSpPr>
              <p:cNvPr id="58" name="그룹 57"/>
              <p:cNvGrpSpPr/>
              <p:nvPr/>
            </p:nvGrpSpPr>
            <p:grpSpPr>
              <a:xfrm>
                <a:off x="7247785" y="4546760"/>
                <a:ext cx="982961" cy="1170356"/>
                <a:chOff x="7169333" y="4546760"/>
                <a:chExt cx="982961" cy="1170356"/>
              </a:xfrm>
            </p:grpSpPr>
            <p:sp>
              <p:nvSpPr>
                <p:cNvPr id="54" name="TextBox 53"/>
                <p:cNvSpPr txBox="1"/>
                <p:nvPr/>
              </p:nvSpPr>
              <p:spPr>
                <a:xfrm>
                  <a:off x="7169333" y="4546760"/>
                  <a:ext cx="982961" cy="461665"/>
                </a:xfrm>
                <a:prstGeom prst="rect">
                  <a:avLst/>
                </a:prstGeom>
                <a:noFill/>
              </p:spPr>
              <p:txBody>
                <a:bodyPr wrap="none" rtlCol="0">
                  <a:spAutoFit/>
                </a:bodyPr>
                <a:lstStyle/>
                <a:p>
                  <a:r>
                    <a:rPr lang="ko-KR" altLang="en-US" sz="2400" b="1" dirty="0" smtClean="0">
                      <a:latin typeface="Pretendard" panose="02000503000000020004" pitchFamily="50" charset="-127"/>
                      <a:ea typeface="Pretendard" panose="02000503000000020004" pitchFamily="50" charset="-127"/>
                      <a:cs typeface="Pretendard" panose="02000503000000020004" pitchFamily="50" charset="-127"/>
                    </a:rPr>
                    <a:t>부적합</a:t>
                  </a:r>
                  <a:endParaRPr lang="ko-KR" altLang="en-US" sz="2400" b="1"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2052" name="Picture 4" descr="File:Red X.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273" y="5118035"/>
                  <a:ext cx="599081" cy="599081"/>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21170791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715442"/>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2790220"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비교군</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grpSp>
        <p:nvGrpSpPr>
          <p:cNvPr id="19" name="그룹 18"/>
          <p:cNvGrpSpPr/>
          <p:nvPr/>
        </p:nvGrpSpPr>
        <p:grpSpPr>
          <a:xfrm>
            <a:off x="518986" y="893119"/>
            <a:ext cx="11186018" cy="5432298"/>
            <a:chOff x="512310" y="1019574"/>
            <a:chExt cx="11186018" cy="5432298"/>
          </a:xfrm>
        </p:grpSpPr>
        <p:grpSp>
          <p:nvGrpSpPr>
            <p:cNvPr id="18" name="그룹 17"/>
            <p:cNvGrpSpPr/>
            <p:nvPr/>
          </p:nvGrpSpPr>
          <p:grpSpPr>
            <a:xfrm>
              <a:off x="512310" y="1019574"/>
              <a:ext cx="11186018" cy="2304254"/>
              <a:chOff x="512310" y="1038624"/>
              <a:chExt cx="11186018" cy="2304254"/>
            </a:xfrm>
          </p:grpSpPr>
          <p:sp>
            <p:nvSpPr>
              <p:cNvPr id="27" name="모서리가 둥근 직사각형 26"/>
              <p:cNvSpPr/>
              <p:nvPr/>
            </p:nvSpPr>
            <p:spPr>
              <a:xfrm>
                <a:off x="512310" y="1038624"/>
                <a:ext cx="2032522" cy="230425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직사각형 27"/>
              <p:cNvSpPr/>
              <p:nvPr/>
            </p:nvSpPr>
            <p:spPr>
              <a:xfrm>
                <a:off x="1051518" y="1682919"/>
                <a:ext cx="954107" cy="1015663"/>
              </a:xfrm>
              <a:prstGeom prst="rect">
                <a:avLst/>
              </a:prstGeom>
            </p:spPr>
            <p:txBody>
              <a:bodyPr wrap="none">
                <a:spAutoFit/>
              </a:bodyPr>
              <a:lstStyle/>
              <a:p>
                <a:pPr algn="ctr"/>
                <a:r>
                  <a:rPr lang="ko-KR" altLang="en-US" sz="2000" dirty="0">
                    <a:solidFill>
                      <a:schemeClr val="bg1"/>
                    </a:solidFill>
                  </a:rPr>
                  <a:t>인구 </a:t>
                </a:r>
                <a:endParaRPr lang="en-US" altLang="ko-KR" sz="2000" dirty="0" smtClean="0">
                  <a:solidFill>
                    <a:schemeClr val="bg1"/>
                  </a:solidFill>
                </a:endParaRPr>
              </a:p>
              <a:p>
                <a:pPr algn="ctr"/>
                <a:r>
                  <a:rPr lang="ko-KR" altLang="en-US" sz="2000" dirty="0" smtClean="0">
                    <a:solidFill>
                      <a:schemeClr val="bg1"/>
                    </a:solidFill>
                  </a:rPr>
                  <a:t>유입량</a:t>
                </a:r>
                <a:endParaRPr lang="en-US" altLang="ko-KR" sz="2000" dirty="0" smtClean="0">
                  <a:solidFill>
                    <a:schemeClr val="bg1"/>
                  </a:solidFill>
                </a:endParaRPr>
              </a:p>
              <a:p>
                <a:pPr algn="ctr"/>
                <a:r>
                  <a:rPr lang="en-US" altLang="ko-KR" sz="2000" dirty="0" smtClean="0">
                    <a:solidFill>
                      <a:schemeClr val="bg1"/>
                    </a:solidFill>
                  </a:rPr>
                  <a:t>(A)</a:t>
                </a:r>
                <a:endParaRPr lang="ko-KR" altLang="en-US" sz="2000" dirty="0">
                  <a:solidFill>
                    <a:schemeClr val="bg1"/>
                  </a:solidFill>
                </a:endParaRPr>
              </a:p>
            </p:txBody>
          </p:sp>
          <p:sp>
            <p:nvSpPr>
              <p:cNvPr id="31" name="모서리가 둥근 직사각형 30"/>
              <p:cNvSpPr/>
              <p:nvPr/>
            </p:nvSpPr>
            <p:spPr>
              <a:xfrm>
                <a:off x="2814663" y="1038624"/>
                <a:ext cx="2032522" cy="230425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4" name="직사각형 33"/>
              <p:cNvSpPr/>
              <p:nvPr/>
            </p:nvSpPr>
            <p:spPr>
              <a:xfrm>
                <a:off x="2997558" y="1682919"/>
                <a:ext cx="1666732" cy="1015663"/>
              </a:xfrm>
              <a:prstGeom prst="rect">
                <a:avLst/>
              </a:prstGeom>
            </p:spPr>
            <p:txBody>
              <a:bodyPr wrap="square" anchor="ctr">
                <a:spAutoFit/>
              </a:bodyPr>
              <a:lstStyle/>
              <a:p>
                <a:pPr algn="ctr"/>
                <a:r>
                  <a:rPr lang="ko-KR" altLang="en-US" sz="2000" dirty="0">
                    <a:solidFill>
                      <a:schemeClr val="bg1"/>
                    </a:solidFill>
                  </a:rPr>
                  <a:t>인구 유출 </a:t>
                </a:r>
                <a:endParaRPr lang="en-US" altLang="ko-KR" sz="2000" dirty="0">
                  <a:solidFill>
                    <a:schemeClr val="bg1"/>
                  </a:solidFill>
                </a:endParaRPr>
              </a:p>
              <a:p>
                <a:pPr algn="ctr"/>
                <a:r>
                  <a:rPr lang="ko-KR" altLang="en-US" sz="2000" dirty="0" smtClean="0">
                    <a:solidFill>
                      <a:schemeClr val="bg1"/>
                    </a:solidFill>
                  </a:rPr>
                  <a:t>도시 개수</a:t>
                </a:r>
                <a:endParaRPr lang="en-US" altLang="ko-KR" sz="2000" dirty="0" smtClean="0">
                  <a:solidFill>
                    <a:schemeClr val="bg1"/>
                  </a:solidFill>
                </a:endParaRPr>
              </a:p>
              <a:p>
                <a:pPr algn="ctr"/>
                <a:r>
                  <a:rPr lang="en-US" altLang="ko-KR" sz="2000" dirty="0" smtClean="0">
                    <a:solidFill>
                      <a:schemeClr val="bg1"/>
                    </a:solidFill>
                  </a:rPr>
                  <a:t>(B)</a:t>
                </a:r>
                <a:endParaRPr lang="ko-KR" altLang="en-US" sz="2000" dirty="0">
                  <a:solidFill>
                    <a:schemeClr val="bg1"/>
                  </a:solidFill>
                </a:endParaRPr>
              </a:p>
            </p:txBody>
          </p:sp>
          <p:sp>
            <p:nvSpPr>
              <p:cNvPr id="37" name="모서리가 둥근 직사각형 36"/>
              <p:cNvSpPr/>
              <p:nvPr/>
            </p:nvSpPr>
            <p:spPr>
              <a:xfrm>
                <a:off x="5098378" y="1038624"/>
                <a:ext cx="2032522" cy="230425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0" name="직사각형 39"/>
              <p:cNvSpPr/>
              <p:nvPr/>
            </p:nvSpPr>
            <p:spPr>
              <a:xfrm>
                <a:off x="5593118" y="1682919"/>
                <a:ext cx="1043042" cy="1015663"/>
              </a:xfrm>
              <a:prstGeom prst="rect">
                <a:avLst/>
              </a:prstGeom>
            </p:spPr>
            <p:txBody>
              <a:bodyPr wrap="none">
                <a:spAutoFit/>
              </a:bodyPr>
              <a:lstStyle/>
              <a:p>
                <a:pPr algn="ctr"/>
                <a:r>
                  <a:rPr lang="ko-KR" altLang="en-US" sz="2000" dirty="0" smtClean="0">
                    <a:solidFill>
                      <a:schemeClr val="bg1"/>
                    </a:solidFill>
                  </a:rPr>
                  <a:t>면적당</a:t>
                </a:r>
                <a:endParaRPr lang="en-US" altLang="ko-KR" sz="2000" dirty="0" smtClean="0">
                  <a:solidFill>
                    <a:schemeClr val="bg1"/>
                  </a:solidFill>
                </a:endParaRPr>
              </a:p>
              <a:p>
                <a:r>
                  <a:rPr lang="ko-KR" altLang="en-US" sz="2000" dirty="0" smtClean="0">
                    <a:solidFill>
                      <a:schemeClr val="bg1"/>
                    </a:solidFill>
                  </a:rPr>
                  <a:t>인프라</a:t>
                </a:r>
                <a:endParaRPr lang="en-US" altLang="ko-KR" sz="2000" dirty="0" smtClean="0">
                  <a:solidFill>
                    <a:schemeClr val="bg1"/>
                  </a:solidFill>
                </a:endParaRPr>
              </a:p>
              <a:p>
                <a:pPr algn="ctr"/>
                <a:r>
                  <a:rPr lang="en-US" altLang="ko-KR" sz="2000" dirty="0" smtClean="0">
                    <a:solidFill>
                      <a:schemeClr val="bg1"/>
                    </a:solidFill>
                  </a:rPr>
                  <a:t>(C)</a:t>
                </a:r>
                <a:endParaRPr lang="ko-KR" altLang="en-US" sz="2000" dirty="0">
                  <a:solidFill>
                    <a:schemeClr val="bg1"/>
                  </a:solidFill>
                </a:endParaRPr>
              </a:p>
            </p:txBody>
          </p:sp>
          <p:sp>
            <p:nvSpPr>
              <p:cNvPr id="42" name="모서리가 둥근 직사각형 41"/>
              <p:cNvSpPr/>
              <p:nvPr/>
            </p:nvSpPr>
            <p:spPr>
              <a:xfrm>
                <a:off x="7382093" y="1038624"/>
                <a:ext cx="2032522" cy="230425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3" name="직사각형 42"/>
              <p:cNvSpPr/>
              <p:nvPr/>
            </p:nvSpPr>
            <p:spPr>
              <a:xfrm>
                <a:off x="7862406" y="1682919"/>
                <a:ext cx="1071897" cy="1015663"/>
              </a:xfrm>
              <a:prstGeom prst="rect">
                <a:avLst/>
              </a:prstGeom>
            </p:spPr>
            <p:txBody>
              <a:bodyPr wrap="none">
                <a:spAutoFit/>
              </a:bodyPr>
              <a:lstStyle/>
              <a:p>
                <a:pPr algn="ctr"/>
                <a:r>
                  <a:rPr lang="ko-KR" altLang="en-US" sz="2000" dirty="0" smtClean="0">
                    <a:solidFill>
                      <a:schemeClr val="bg1"/>
                    </a:solidFill>
                  </a:rPr>
                  <a:t>면적당</a:t>
                </a:r>
                <a:endParaRPr lang="en-US" altLang="ko-KR" sz="2000" dirty="0" smtClean="0">
                  <a:solidFill>
                    <a:schemeClr val="bg1"/>
                  </a:solidFill>
                </a:endParaRPr>
              </a:p>
              <a:p>
                <a:r>
                  <a:rPr lang="ko-KR" altLang="en-US" sz="2000" dirty="0" smtClean="0">
                    <a:solidFill>
                      <a:schemeClr val="bg1"/>
                    </a:solidFill>
                  </a:rPr>
                  <a:t>인구 수</a:t>
                </a:r>
                <a:endParaRPr lang="en-US" altLang="ko-KR" sz="2000" dirty="0" smtClean="0">
                  <a:solidFill>
                    <a:schemeClr val="bg1"/>
                  </a:solidFill>
                </a:endParaRPr>
              </a:p>
              <a:p>
                <a:pPr algn="ctr"/>
                <a:r>
                  <a:rPr lang="en-US" altLang="ko-KR" sz="2000" dirty="0" smtClean="0">
                    <a:solidFill>
                      <a:schemeClr val="bg1"/>
                    </a:solidFill>
                  </a:rPr>
                  <a:t>(D)</a:t>
                </a:r>
                <a:endParaRPr lang="ko-KR" altLang="en-US" sz="2000" dirty="0">
                  <a:solidFill>
                    <a:schemeClr val="bg1"/>
                  </a:solidFill>
                </a:endParaRPr>
              </a:p>
            </p:txBody>
          </p:sp>
          <p:sp>
            <p:nvSpPr>
              <p:cNvPr id="45" name="모서리가 둥근 직사각형 44"/>
              <p:cNvSpPr/>
              <p:nvPr/>
            </p:nvSpPr>
            <p:spPr>
              <a:xfrm>
                <a:off x="9665806" y="1038624"/>
                <a:ext cx="2032522" cy="230425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6" name="직사각형 45"/>
              <p:cNvSpPr/>
              <p:nvPr/>
            </p:nvSpPr>
            <p:spPr>
              <a:xfrm>
                <a:off x="10193408" y="1682919"/>
                <a:ext cx="977319" cy="1015663"/>
              </a:xfrm>
              <a:prstGeom prst="rect">
                <a:avLst/>
              </a:prstGeom>
            </p:spPr>
            <p:txBody>
              <a:bodyPr wrap="none">
                <a:spAutoFit/>
              </a:bodyPr>
              <a:lstStyle/>
              <a:p>
                <a:pPr algn="ctr"/>
                <a:r>
                  <a:rPr lang="ko-KR" altLang="en-US" sz="2000" dirty="0" smtClean="0">
                    <a:solidFill>
                      <a:schemeClr val="bg1"/>
                    </a:solidFill>
                  </a:rPr>
                  <a:t>면적당</a:t>
                </a:r>
                <a:endParaRPr lang="en-US" altLang="ko-KR" sz="2000" dirty="0" smtClean="0">
                  <a:solidFill>
                    <a:schemeClr val="bg1"/>
                  </a:solidFill>
                </a:endParaRPr>
              </a:p>
              <a:p>
                <a:pPr algn="ctr"/>
                <a:r>
                  <a:rPr lang="ko-KR" altLang="en-US" sz="2000" dirty="0" smtClean="0">
                    <a:solidFill>
                      <a:schemeClr val="bg1"/>
                    </a:solidFill>
                  </a:rPr>
                  <a:t>집값</a:t>
                </a:r>
                <a:endParaRPr lang="en-US" altLang="ko-KR" sz="2000" dirty="0" smtClean="0">
                  <a:solidFill>
                    <a:schemeClr val="bg1"/>
                  </a:solidFill>
                </a:endParaRPr>
              </a:p>
              <a:p>
                <a:pPr algn="ctr"/>
                <a:r>
                  <a:rPr lang="en-US" altLang="ko-KR" sz="2000" dirty="0" smtClean="0">
                    <a:solidFill>
                      <a:schemeClr val="bg1"/>
                    </a:solidFill>
                  </a:rPr>
                  <a:t>(E)</a:t>
                </a:r>
                <a:endParaRPr lang="ko-KR" altLang="en-US" sz="2000" dirty="0">
                  <a:solidFill>
                    <a:schemeClr val="bg1"/>
                  </a:solidFill>
                </a:endParaRPr>
              </a:p>
            </p:txBody>
          </p:sp>
        </p:grpSp>
        <p:grpSp>
          <p:nvGrpSpPr>
            <p:cNvPr id="17" name="그룹 16"/>
            <p:cNvGrpSpPr/>
            <p:nvPr/>
          </p:nvGrpSpPr>
          <p:grpSpPr>
            <a:xfrm>
              <a:off x="512310" y="3527294"/>
              <a:ext cx="11186018" cy="2136337"/>
              <a:chOff x="512310" y="3601672"/>
              <a:chExt cx="11186018" cy="2136337"/>
            </a:xfrm>
          </p:grpSpPr>
          <p:sp>
            <p:nvSpPr>
              <p:cNvPr id="49" name="모서리가 둥근 직사각형 48"/>
              <p:cNvSpPr/>
              <p:nvPr/>
            </p:nvSpPr>
            <p:spPr>
              <a:xfrm>
                <a:off x="512310" y="3601672"/>
                <a:ext cx="11186018" cy="2136337"/>
              </a:xfrm>
              <a:prstGeom prst="roundRect">
                <a:avLst/>
              </a:prstGeom>
              <a:gradFill flip="none" rotWithShape="1">
                <a:gsLst>
                  <a:gs pos="0">
                    <a:srgbClr val="FF0000"/>
                  </a:gs>
                  <a:gs pos="100000">
                    <a:srgbClr val="0070C0"/>
                  </a:gs>
                </a:gsLst>
                <a:lin ang="0" scaled="1"/>
                <a:tileRect/>
              </a:gra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5" name="그룹 14"/>
              <p:cNvGrpSpPr/>
              <p:nvPr/>
            </p:nvGrpSpPr>
            <p:grpSpPr>
              <a:xfrm>
                <a:off x="2804576" y="3703794"/>
                <a:ext cx="6601487" cy="1932093"/>
                <a:chOff x="2804576" y="3717032"/>
                <a:chExt cx="6601487" cy="1932093"/>
              </a:xfrm>
            </p:grpSpPr>
            <p:sp>
              <p:nvSpPr>
                <p:cNvPr id="12" name="TextBox 11"/>
                <p:cNvSpPr txBox="1"/>
                <p:nvPr/>
              </p:nvSpPr>
              <p:spPr>
                <a:xfrm>
                  <a:off x="2804576" y="3717032"/>
                  <a:ext cx="6601487" cy="584775"/>
                </a:xfrm>
                <a:prstGeom prst="rect">
                  <a:avLst/>
                </a:prstGeom>
                <a:noFill/>
              </p:spPr>
              <p:txBody>
                <a:bodyPr wrap="none" rtlCol="0">
                  <a:spAutoFit/>
                </a:bodyPr>
                <a:lstStyle/>
                <a:p>
                  <a:r>
                    <a:rPr lang="ko-KR" altLang="en-US" sz="3200" dirty="0" smtClean="0">
                      <a:solidFill>
                        <a:schemeClr val="bg1"/>
                      </a:solidFill>
                    </a:rPr>
                    <a:t>假設</a:t>
                  </a:r>
                  <a:r>
                    <a:rPr lang="en-US" altLang="ko-KR" sz="3200" dirty="0" smtClean="0">
                      <a:solidFill>
                        <a:schemeClr val="bg1"/>
                      </a:solidFill>
                    </a:rPr>
                    <a:t>(1) A + B + C &gt; D + E = </a:t>
                  </a:r>
                  <a:r>
                    <a:rPr lang="ko-KR" altLang="en-US" sz="3200" dirty="0" smtClean="0">
                      <a:solidFill>
                        <a:schemeClr val="bg1"/>
                      </a:solidFill>
                    </a:rPr>
                    <a:t>상승</a:t>
                  </a:r>
                  <a:endParaRPr lang="ko-KR" altLang="en-US" sz="3200" dirty="0">
                    <a:solidFill>
                      <a:schemeClr val="bg1"/>
                    </a:solidFill>
                  </a:endParaRPr>
                </a:p>
              </p:txBody>
            </p:sp>
            <p:sp>
              <p:nvSpPr>
                <p:cNvPr id="44" name="TextBox 43"/>
                <p:cNvSpPr txBox="1"/>
                <p:nvPr/>
              </p:nvSpPr>
              <p:spPr>
                <a:xfrm>
                  <a:off x="2804576" y="4390691"/>
                  <a:ext cx="6601487" cy="584775"/>
                </a:xfrm>
                <a:prstGeom prst="rect">
                  <a:avLst/>
                </a:prstGeom>
                <a:noFill/>
              </p:spPr>
              <p:txBody>
                <a:bodyPr wrap="none" rtlCol="0">
                  <a:spAutoFit/>
                </a:bodyPr>
                <a:lstStyle/>
                <a:p>
                  <a:r>
                    <a:rPr lang="ko-KR" altLang="en-US" sz="3200" dirty="0">
                      <a:solidFill>
                        <a:schemeClr val="bg1"/>
                      </a:solidFill>
                    </a:rPr>
                    <a:t>假設</a:t>
                  </a:r>
                  <a:r>
                    <a:rPr lang="en-US" altLang="ko-KR" sz="3200" dirty="0" smtClean="0">
                      <a:solidFill>
                        <a:schemeClr val="bg1"/>
                      </a:solidFill>
                    </a:rPr>
                    <a:t>(2) A + B + C = D + E = </a:t>
                  </a:r>
                  <a:r>
                    <a:rPr lang="ko-KR" altLang="en-US" sz="3200" dirty="0" smtClean="0">
                      <a:solidFill>
                        <a:schemeClr val="bg1"/>
                      </a:solidFill>
                    </a:rPr>
                    <a:t>보합</a:t>
                  </a:r>
                  <a:endParaRPr lang="ko-KR" altLang="en-US" sz="3200" dirty="0">
                    <a:solidFill>
                      <a:schemeClr val="bg1"/>
                    </a:solidFill>
                  </a:endParaRPr>
                </a:p>
              </p:txBody>
            </p:sp>
            <p:sp>
              <p:nvSpPr>
                <p:cNvPr id="47" name="TextBox 46"/>
                <p:cNvSpPr txBox="1"/>
                <p:nvPr/>
              </p:nvSpPr>
              <p:spPr>
                <a:xfrm>
                  <a:off x="2804576" y="5064350"/>
                  <a:ext cx="6601487" cy="584775"/>
                </a:xfrm>
                <a:prstGeom prst="rect">
                  <a:avLst/>
                </a:prstGeom>
                <a:noFill/>
              </p:spPr>
              <p:txBody>
                <a:bodyPr wrap="none" rtlCol="0">
                  <a:spAutoFit/>
                </a:bodyPr>
                <a:lstStyle/>
                <a:p>
                  <a:r>
                    <a:rPr lang="ko-KR" altLang="en-US" sz="3200" dirty="0">
                      <a:solidFill>
                        <a:schemeClr val="bg1"/>
                      </a:solidFill>
                    </a:rPr>
                    <a:t>假設</a:t>
                  </a:r>
                  <a:r>
                    <a:rPr lang="en-US" altLang="ko-KR" sz="3200" dirty="0" smtClean="0">
                      <a:solidFill>
                        <a:schemeClr val="bg1"/>
                      </a:solidFill>
                    </a:rPr>
                    <a:t>(3) A + B + C &lt; D + E = </a:t>
                  </a:r>
                  <a:r>
                    <a:rPr lang="ko-KR" altLang="en-US" sz="3200" dirty="0" smtClean="0">
                      <a:solidFill>
                        <a:schemeClr val="bg1"/>
                      </a:solidFill>
                    </a:rPr>
                    <a:t>하락</a:t>
                  </a:r>
                  <a:endParaRPr lang="ko-KR" altLang="en-US" sz="3200" dirty="0">
                    <a:solidFill>
                      <a:schemeClr val="bg1"/>
                    </a:solidFill>
                  </a:endParaRPr>
                </a:p>
              </p:txBody>
            </p:sp>
          </p:grpSp>
        </p:grpSp>
        <p:sp>
          <p:nvSpPr>
            <p:cNvPr id="48" name="TextBox 47"/>
            <p:cNvSpPr txBox="1"/>
            <p:nvPr/>
          </p:nvSpPr>
          <p:spPr>
            <a:xfrm>
              <a:off x="2323173" y="5867097"/>
              <a:ext cx="7545655" cy="584775"/>
            </a:xfrm>
            <a:prstGeom prst="rect">
              <a:avLst/>
            </a:prstGeom>
            <a:noFill/>
          </p:spPr>
          <p:txBody>
            <a:bodyPr wrap="none" rtlCol="0">
              <a:spAutoFit/>
            </a:bodyPr>
            <a:lstStyle/>
            <a:p>
              <a:r>
                <a:rPr lang="en-US" altLang="ko-KR" sz="3200" dirty="0" smtClean="0"/>
                <a:t>(</a:t>
              </a:r>
              <a:r>
                <a:rPr lang="ko-KR" altLang="en-US" sz="3200" dirty="0" smtClean="0"/>
                <a:t>위 가설을 잡고</a:t>
              </a:r>
              <a:r>
                <a:rPr lang="en-US" altLang="ko-KR" sz="3200" dirty="0" smtClean="0"/>
                <a:t>, </a:t>
              </a:r>
              <a:r>
                <a:rPr lang="ko-KR" altLang="en-US" sz="3200" dirty="0" smtClean="0"/>
                <a:t>새로운 지수 개발 예정</a:t>
              </a:r>
              <a:r>
                <a:rPr lang="en-US" altLang="ko-KR" sz="3200" dirty="0" smtClean="0"/>
                <a:t>)</a:t>
              </a:r>
              <a:endParaRPr lang="ko-KR" altLang="en-US" sz="3200" dirty="0"/>
            </a:p>
          </p:txBody>
        </p:sp>
      </p:grpSp>
    </p:spTree>
    <p:extLst>
      <p:ext uri="{BB962C8B-B14F-4D97-AF65-F5344CB8AC3E}">
        <p14:creationId xmlns:p14="http://schemas.microsoft.com/office/powerpoint/2010/main" val="3726004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직사각형 129"/>
          <p:cNvSpPr/>
          <p:nvPr/>
        </p:nvSpPr>
        <p:spPr>
          <a:xfrm>
            <a:off x="0" y="6550223"/>
            <a:ext cx="6260047"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이종규</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「대통령과 부동산</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부동산정책의 허와 실</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a:latin typeface="Pretendard" panose="02000503000000020004" pitchFamily="50" charset="-127"/>
                <a:ea typeface="Pretendard" panose="02000503000000020004" pitchFamily="50" charset="-127"/>
                <a:cs typeface="Pretendard" panose="02000503000000020004" pitchFamily="50" charset="-127"/>
              </a:rPr>
              <a:t>부연사</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2014, p233~p236</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37" name="사각형: 둥근 모서리 79">
            <a:extLst>
              <a:ext uri="{FF2B5EF4-FFF2-40B4-BE49-F238E27FC236}">
                <a16:creationId xmlns:a16="http://schemas.microsoft.com/office/drawing/2014/main" id="{949D3F7C-9CC4-2775-5C69-19F507C303B6}"/>
              </a:ext>
            </a:extLst>
          </p:cNvPr>
          <p:cNvSpPr/>
          <p:nvPr/>
        </p:nvSpPr>
        <p:spPr>
          <a:xfrm>
            <a:off x="124301" y="668313"/>
            <a:ext cx="10473785" cy="5760639"/>
          </a:xfrm>
          <a:prstGeom prst="roundRect">
            <a:avLst>
              <a:gd name="adj" fmla="val 502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3" name="직사각형 12"/>
          <p:cNvSpPr/>
          <p:nvPr/>
        </p:nvSpPr>
        <p:spPr>
          <a:xfrm>
            <a:off x="1274867" y="863268"/>
            <a:ext cx="582211" cy="369332"/>
          </a:xfrm>
          <a:prstGeom prst="rect">
            <a:avLst/>
          </a:prstGeom>
        </p:spPr>
        <p:txBody>
          <a:bodyPr wrap="none">
            <a:spAutoFit/>
          </a:bodyPr>
          <a:lstStyle/>
          <a:p>
            <a:r>
              <a:rPr lang="ko-KR" altLang="en-US" b="1" u="sng" dirty="0">
                <a:latin typeface="Pretendard" panose="02000503000000020004" pitchFamily="50" charset="-127"/>
                <a:ea typeface="Pretendard" panose="02000503000000020004" pitchFamily="50" charset="-127"/>
                <a:cs typeface="Pretendard" panose="02000503000000020004" pitchFamily="50" charset="-127"/>
              </a:rPr>
              <a:t>개인</a:t>
            </a:r>
          </a:p>
        </p:txBody>
      </p:sp>
      <p:sp>
        <p:nvSpPr>
          <p:cNvPr id="18" name="직사각형 17"/>
          <p:cNvSpPr/>
          <p:nvPr/>
        </p:nvSpPr>
        <p:spPr>
          <a:xfrm>
            <a:off x="4556325" y="863268"/>
            <a:ext cx="1609736" cy="369332"/>
          </a:xfrm>
          <a:prstGeom prst="rect">
            <a:avLst/>
          </a:prstGeom>
        </p:spPr>
        <p:txBody>
          <a:bodyPr wrap="none">
            <a:spAutoFit/>
          </a:bodyPr>
          <a:lstStyle/>
          <a:p>
            <a:r>
              <a:rPr lang="ko-KR" altLang="en-US" b="1" u="sng" dirty="0">
                <a:latin typeface="Pretendard" panose="02000503000000020004" pitchFamily="50" charset="-127"/>
                <a:ea typeface="Pretendard" panose="02000503000000020004" pitchFamily="50" charset="-127"/>
                <a:cs typeface="Pretendard" panose="02000503000000020004" pitchFamily="50" charset="-127"/>
              </a:rPr>
              <a:t>행정부 </a:t>
            </a:r>
            <a:r>
              <a:rPr lang="en-US" altLang="ko-KR" b="1" u="sng" dirty="0">
                <a:latin typeface="Pretendard" panose="02000503000000020004" pitchFamily="50" charset="-127"/>
                <a:ea typeface="Pretendard" panose="02000503000000020004" pitchFamily="50" charset="-127"/>
                <a:cs typeface="Pretendard" panose="02000503000000020004" pitchFamily="50" charset="-127"/>
              </a:rPr>
              <a:t>(</a:t>
            </a:r>
            <a:r>
              <a:rPr lang="ko-KR" altLang="en-US" b="1" u="sng" dirty="0">
                <a:latin typeface="Pretendard" panose="02000503000000020004" pitchFamily="50" charset="-127"/>
                <a:ea typeface="Pretendard" panose="02000503000000020004" pitchFamily="50" charset="-127"/>
                <a:cs typeface="Pretendard" panose="02000503000000020004" pitchFamily="50" charset="-127"/>
              </a:rPr>
              <a:t>대통령</a:t>
            </a:r>
            <a:r>
              <a:rPr lang="en-US" altLang="ko-KR" b="1" u="sng"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2" name="모서리가 둥근 직사각형 11"/>
          <p:cNvSpPr/>
          <p:nvPr/>
        </p:nvSpPr>
        <p:spPr>
          <a:xfrm>
            <a:off x="220673" y="1287831"/>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9" name="그룹 8"/>
          <p:cNvGrpSpPr/>
          <p:nvPr/>
        </p:nvGrpSpPr>
        <p:grpSpPr>
          <a:xfrm>
            <a:off x="547908" y="1443326"/>
            <a:ext cx="2036128" cy="2036128"/>
            <a:chOff x="958084" y="1196752"/>
            <a:chExt cx="2016224" cy="2016224"/>
          </a:xfrm>
        </p:grpSpPr>
        <p:sp>
          <p:nvSpPr>
            <p:cNvPr id="2" name="타원 1"/>
            <p:cNvSpPr/>
            <p:nvPr/>
          </p:nvSpPr>
          <p:spPr>
            <a:xfrm>
              <a:off x="958084"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직사각형 2"/>
            <p:cNvSpPr/>
            <p:nvPr/>
          </p:nvSpPr>
          <p:spPr>
            <a:xfrm>
              <a:off x="1546188" y="2006765"/>
              <a:ext cx="840016" cy="396199"/>
            </a:xfrm>
            <a:prstGeom prst="rect">
              <a:avLst/>
            </a:prstGeom>
          </p:spPr>
          <p:txBody>
            <a:bodyPr wrap="none">
              <a:spAutoFit/>
            </a:bodyPr>
            <a:lstStyle/>
            <a:p>
              <a:r>
                <a:rPr lang="ko-KR" altLang="en-US" sz="2000">
                  <a:solidFill>
                    <a:schemeClr val="bg1"/>
                  </a:solidFill>
                  <a:latin typeface="Pretendard" panose="02000503000000020004" pitchFamily="50" charset="-127"/>
                  <a:ea typeface="Pretendard" panose="02000503000000020004" pitchFamily="50" charset="-127"/>
                  <a:cs typeface="Pretendard" panose="02000503000000020004" pitchFamily="50" charset="-127"/>
                </a:rPr>
                <a:t>이기심</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15" name="덧셈 기호 14"/>
          <p:cNvSpPr/>
          <p:nvPr/>
        </p:nvSpPr>
        <p:spPr>
          <a:xfrm>
            <a:off x="2990910" y="1988718"/>
            <a:ext cx="945346" cy="945346"/>
          </a:xfrm>
          <a:prstGeom prst="mathPlus">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9" name="그룹 18"/>
          <p:cNvGrpSpPr/>
          <p:nvPr/>
        </p:nvGrpSpPr>
        <p:grpSpPr>
          <a:xfrm>
            <a:off x="4015894" y="1287831"/>
            <a:ext cx="2690598" cy="2347118"/>
            <a:chOff x="4386380" y="1546833"/>
            <a:chExt cx="2664296" cy="2324174"/>
          </a:xfrm>
        </p:grpSpPr>
        <p:sp>
          <p:nvSpPr>
            <p:cNvPr id="23" name="모서리가 둥근 직사각형 22"/>
            <p:cNvSpPr/>
            <p:nvPr/>
          </p:nvSpPr>
          <p:spPr>
            <a:xfrm>
              <a:off x="4386380" y="1546833"/>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6" name="그룹 5"/>
            <p:cNvGrpSpPr/>
            <p:nvPr/>
          </p:nvGrpSpPr>
          <p:grpSpPr>
            <a:xfrm>
              <a:off x="4710416" y="1700808"/>
              <a:ext cx="2016224" cy="2016224"/>
              <a:chOff x="4751178" y="1196752"/>
              <a:chExt cx="2016224" cy="2016224"/>
            </a:xfrm>
          </p:grpSpPr>
          <p:sp>
            <p:nvSpPr>
              <p:cNvPr id="7" name="타원 6"/>
              <p:cNvSpPr/>
              <p:nvPr/>
            </p:nvSpPr>
            <p:spPr>
              <a:xfrm>
                <a:off x="4751178"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 name="직사각형 9"/>
              <p:cNvSpPr/>
              <p:nvPr/>
            </p:nvSpPr>
            <p:spPr>
              <a:xfrm>
                <a:off x="5198009" y="1854381"/>
                <a:ext cx="1122562" cy="700966"/>
              </a:xfrm>
              <a:prstGeom prst="rect">
                <a:avLst/>
              </a:prstGeom>
            </p:spPr>
            <p:txBody>
              <a:bodyPr wrap="none">
                <a:spAutoFit/>
              </a:bodyPr>
              <a:lstStyle/>
              <a:p>
                <a:pPr algn="ct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국민의 </a:t>
                </a:r>
                <a:endPar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윤택한 삶</a:t>
                </a:r>
              </a:p>
            </p:txBody>
          </p:sp>
        </p:grpSp>
      </p:grpSp>
      <p:grpSp>
        <p:nvGrpSpPr>
          <p:cNvPr id="20" name="그룹 19"/>
          <p:cNvGrpSpPr/>
          <p:nvPr/>
        </p:nvGrpSpPr>
        <p:grpSpPr>
          <a:xfrm>
            <a:off x="7811115" y="1287831"/>
            <a:ext cx="2690598" cy="2347118"/>
            <a:chOff x="8150290" y="1546833"/>
            <a:chExt cx="2664296" cy="2324174"/>
          </a:xfrm>
        </p:grpSpPr>
        <p:sp>
          <p:nvSpPr>
            <p:cNvPr id="24" name="모서리가 둥근 직사각형 23"/>
            <p:cNvSpPr/>
            <p:nvPr/>
          </p:nvSpPr>
          <p:spPr>
            <a:xfrm>
              <a:off x="8150290" y="1546833"/>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4" name="그룹 3"/>
            <p:cNvGrpSpPr/>
            <p:nvPr/>
          </p:nvGrpSpPr>
          <p:grpSpPr>
            <a:xfrm>
              <a:off x="8474326" y="1700808"/>
              <a:ext cx="2016224" cy="2016224"/>
              <a:chOff x="8544272" y="1196752"/>
              <a:chExt cx="2016224" cy="2016224"/>
            </a:xfrm>
          </p:grpSpPr>
          <p:sp>
            <p:nvSpPr>
              <p:cNvPr id="8" name="타원 7"/>
              <p:cNvSpPr/>
              <p:nvPr/>
            </p:nvSpPr>
            <p:spPr>
              <a:xfrm>
                <a:off x="8544272"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1" name="직사각형 10"/>
              <p:cNvSpPr/>
              <p:nvPr/>
            </p:nvSpPr>
            <p:spPr>
              <a:xfrm>
                <a:off x="8917293" y="2006765"/>
                <a:ext cx="1270184" cy="396199"/>
              </a:xfrm>
              <a:prstGeom prst="rect">
                <a:avLst/>
              </a:prstGeom>
            </p:spPr>
            <p:txBody>
              <a:bodyPr wrap="none">
                <a:spAutoFit/>
              </a:bodyPr>
              <a:lstStyle/>
              <a:p>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소수 </a:t>
                </a:r>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다수</a:t>
                </a:r>
              </a:p>
            </p:txBody>
          </p:sp>
        </p:grpSp>
      </p:grpSp>
      <p:sp>
        <p:nvSpPr>
          <p:cNvPr id="21" name="덧셈 기호 20"/>
          <p:cNvSpPr/>
          <p:nvPr/>
        </p:nvSpPr>
        <p:spPr>
          <a:xfrm>
            <a:off x="6786131" y="1992065"/>
            <a:ext cx="945346" cy="945346"/>
          </a:xfrm>
          <a:prstGeom prst="mathPlus">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cxnSp>
        <p:nvCxnSpPr>
          <p:cNvPr id="34" name="직선 연결선 33">
            <a:extLst>
              <a:ext uri="{FF2B5EF4-FFF2-40B4-BE49-F238E27FC236}">
                <a16:creationId xmlns:a16="http://schemas.microsoft.com/office/drawing/2014/main" id="{C0FF014B-9F21-A802-0185-52405E0FC135}"/>
              </a:ext>
            </a:extLst>
          </p:cNvPr>
          <p:cNvCxnSpPr>
            <a:cxnSpLocks/>
            <a:stCxn id="43" idx="0"/>
            <a:endCxn id="12" idx="2"/>
          </p:cNvCxnSpPr>
          <p:nvPr/>
        </p:nvCxnSpPr>
        <p:spPr>
          <a:xfrm flipV="1">
            <a:off x="1565972" y="3634950"/>
            <a:ext cx="0" cy="230859"/>
          </a:xfrm>
          <a:prstGeom prst="line">
            <a:avLst/>
          </a:prstGeom>
          <a:noFill/>
          <a:ln w="19050" cap="flat" cmpd="sng" algn="ctr">
            <a:solidFill>
              <a:sysClr val="window" lastClr="FFFFFF">
                <a:lumMod val="50000"/>
              </a:sysClr>
            </a:solidFill>
            <a:prstDash val="dash"/>
            <a:headEnd type="oval" w="med" len="med"/>
            <a:tailEnd type="oval" w="med" len="med"/>
          </a:ln>
          <a:effectLst/>
        </p:spPr>
      </p:cxnSp>
      <p:cxnSp>
        <p:nvCxnSpPr>
          <p:cNvPr id="37" name="직선 연결선 36">
            <a:extLst>
              <a:ext uri="{FF2B5EF4-FFF2-40B4-BE49-F238E27FC236}">
                <a16:creationId xmlns:a16="http://schemas.microsoft.com/office/drawing/2014/main" id="{C0FF014B-9F21-A802-0185-52405E0FC135}"/>
              </a:ext>
            </a:extLst>
          </p:cNvPr>
          <p:cNvCxnSpPr>
            <a:cxnSpLocks/>
            <a:stCxn id="45" idx="0"/>
            <a:endCxn id="23" idx="2"/>
          </p:cNvCxnSpPr>
          <p:nvPr/>
        </p:nvCxnSpPr>
        <p:spPr>
          <a:xfrm flipV="1">
            <a:off x="5361193" y="3634950"/>
            <a:ext cx="0" cy="230859"/>
          </a:xfrm>
          <a:prstGeom prst="line">
            <a:avLst/>
          </a:prstGeom>
          <a:noFill/>
          <a:ln w="19050" cap="flat" cmpd="sng" algn="ctr">
            <a:solidFill>
              <a:sysClr val="window" lastClr="FFFFFF">
                <a:lumMod val="50000"/>
              </a:sysClr>
            </a:solidFill>
            <a:prstDash val="dash"/>
            <a:headEnd type="oval" w="med" len="med"/>
            <a:tailEnd type="oval" w="med" len="med"/>
          </a:ln>
          <a:effectLst/>
        </p:spPr>
      </p:cxnSp>
      <p:cxnSp>
        <p:nvCxnSpPr>
          <p:cNvPr id="40" name="직선 연결선 39">
            <a:extLst>
              <a:ext uri="{FF2B5EF4-FFF2-40B4-BE49-F238E27FC236}">
                <a16:creationId xmlns:a16="http://schemas.microsoft.com/office/drawing/2014/main" id="{C0FF014B-9F21-A802-0185-52405E0FC135}"/>
              </a:ext>
            </a:extLst>
          </p:cNvPr>
          <p:cNvCxnSpPr>
            <a:cxnSpLocks/>
            <a:stCxn id="49" idx="0"/>
          </p:cNvCxnSpPr>
          <p:nvPr/>
        </p:nvCxnSpPr>
        <p:spPr>
          <a:xfrm flipV="1">
            <a:off x="9156413" y="3614805"/>
            <a:ext cx="1" cy="251004"/>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43" name="모서리가 둥근 직사각형 42"/>
          <p:cNvSpPr/>
          <p:nvPr/>
        </p:nvSpPr>
        <p:spPr>
          <a:xfrm>
            <a:off x="220673" y="3865810"/>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58" name="모서리가 둥근 직사각형 57"/>
          <p:cNvSpPr/>
          <p:nvPr/>
        </p:nvSpPr>
        <p:spPr>
          <a:xfrm>
            <a:off x="335360" y="3934410"/>
            <a:ext cx="2448272" cy="106618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1" name="직사각형 60"/>
          <p:cNvSpPr/>
          <p:nvPr/>
        </p:nvSpPr>
        <p:spPr>
          <a:xfrm>
            <a:off x="678485" y="4036614"/>
            <a:ext cx="1762021" cy="861774"/>
          </a:xfrm>
          <a:prstGeom prst="rect">
            <a:avLst/>
          </a:prstGeom>
        </p:spPr>
        <p:txBody>
          <a:bodyPr wrap="none" anchor="ctr">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보수</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endParaRPr lang="en-US" altLang="ko-KR" sz="16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6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기존 정책 유지 선호</a:t>
            </a:r>
            <a:endParaRPr lang="en-US" altLang="ko-KR" sz="16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59" name="모서리가 둥근 직사각형 58"/>
          <p:cNvSpPr/>
          <p:nvPr/>
        </p:nvSpPr>
        <p:spPr>
          <a:xfrm>
            <a:off x="335360" y="5070485"/>
            <a:ext cx="2448272" cy="106618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2" name="직사각형 61"/>
          <p:cNvSpPr/>
          <p:nvPr/>
        </p:nvSpPr>
        <p:spPr>
          <a:xfrm>
            <a:off x="296972" y="5172689"/>
            <a:ext cx="2525050" cy="861774"/>
          </a:xfrm>
          <a:prstGeom prst="rect">
            <a:avLst/>
          </a:prstGeom>
        </p:spPr>
        <p:txBody>
          <a:bodyPr wrap="none" anchor="ctr">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진보</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endParaRPr lang="en-US" altLang="ko-KR" sz="16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6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기존 정책 바꾸려는 성향 강함</a:t>
            </a:r>
            <a:endParaRPr lang="en-US" altLang="ko-KR" sz="16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45" name="모서리가 둥근 직사각형 44"/>
          <p:cNvSpPr/>
          <p:nvPr/>
        </p:nvSpPr>
        <p:spPr>
          <a:xfrm>
            <a:off x="4015894" y="3865810"/>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9" name="모서리가 둥근 직사각형 48"/>
          <p:cNvSpPr/>
          <p:nvPr/>
        </p:nvSpPr>
        <p:spPr>
          <a:xfrm>
            <a:off x="7811114" y="3865810"/>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210" name="그룹 209"/>
          <p:cNvGrpSpPr/>
          <p:nvPr/>
        </p:nvGrpSpPr>
        <p:grpSpPr>
          <a:xfrm>
            <a:off x="10830992" y="668314"/>
            <a:ext cx="1236708" cy="5760638"/>
            <a:chOff x="10865409" y="692697"/>
            <a:chExt cx="1236708" cy="5760638"/>
          </a:xfrm>
        </p:grpSpPr>
        <p:sp>
          <p:nvSpPr>
            <p:cNvPr id="136" name="사각형: 둥근 모서리 79">
              <a:extLst>
                <a:ext uri="{FF2B5EF4-FFF2-40B4-BE49-F238E27FC236}">
                  <a16:creationId xmlns:a16="http://schemas.microsoft.com/office/drawing/2014/main" id="{949D3F7C-9CC4-2775-5C69-19F507C303B6}"/>
                </a:ext>
              </a:extLst>
            </p:cNvPr>
            <p:cNvSpPr/>
            <p:nvPr/>
          </p:nvSpPr>
          <p:spPr>
            <a:xfrm>
              <a:off x="10865409" y="692697"/>
              <a:ext cx="1236708" cy="5760638"/>
            </a:xfrm>
            <a:prstGeom prst="roundRect">
              <a:avLst>
                <a:gd name="adj" fmla="val 1048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39" name="사각형: 둥근 모서리 79">
              <a:extLst>
                <a:ext uri="{FF2B5EF4-FFF2-40B4-BE49-F238E27FC236}">
                  <a16:creationId xmlns:a16="http://schemas.microsoft.com/office/drawing/2014/main" id="{949D3F7C-9CC4-2775-5C69-19F507C303B6}"/>
                </a:ext>
              </a:extLst>
            </p:cNvPr>
            <p:cNvSpPr/>
            <p:nvPr/>
          </p:nvSpPr>
          <p:spPr>
            <a:xfrm>
              <a:off x="10985794" y="984984"/>
              <a:ext cx="995939" cy="5176064"/>
            </a:xfrm>
            <a:prstGeom prst="roundRect">
              <a:avLst>
                <a:gd name="adj" fmla="val 1048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38" name="직사각형 137"/>
            <p:cNvSpPr/>
            <p:nvPr/>
          </p:nvSpPr>
          <p:spPr>
            <a:xfrm>
              <a:off x="11235939" y="2880519"/>
              <a:ext cx="495649" cy="1384995"/>
            </a:xfrm>
            <a:prstGeom prst="rect">
              <a:avLst/>
            </a:prstGeom>
          </p:spPr>
          <p:txBody>
            <a:bodyPr wrap="none">
              <a:spAutoFit/>
            </a:bodyPr>
            <a:lstStyle/>
            <a:p>
              <a:r>
                <a:rPr lang="ko-KR" altLang="en-US"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정</a:t>
              </a:r>
              <a:endParaRPr lang="en-US" altLang="ko-KR"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책</a:t>
              </a:r>
              <a:endParaRPr lang="en-US" altLang="ko-KR"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135" name="그림 134"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3"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9650344" y="3332608"/>
            <a:ext cx="2381508" cy="432050"/>
          </a:xfrm>
          <a:prstGeom prst="rect">
            <a:avLst/>
          </a:prstGeom>
        </p:spPr>
      </p:pic>
      <p:sp>
        <p:nvSpPr>
          <p:cNvPr id="97" name="직사각형 96"/>
          <p:cNvSpPr/>
          <p:nvPr/>
        </p:nvSpPr>
        <p:spPr>
          <a:xfrm>
            <a:off x="8865309" y="863268"/>
            <a:ext cx="582211" cy="369332"/>
          </a:xfrm>
          <a:prstGeom prst="rect">
            <a:avLst/>
          </a:prstGeom>
        </p:spPr>
        <p:txBody>
          <a:bodyPr wrap="none">
            <a:spAutoFit/>
          </a:bodyPr>
          <a:lstStyle/>
          <a:p>
            <a:r>
              <a:rPr lang="ko-KR" altLang="en-US" b="1" u="sng" dirty="0">
                <a:latin typeface="Pretendard" panose="02000503000000020004" pitchFamily="50" charset="-127"/>
                <a:ea typeface="Pretendard" panose="02000503000000020004" pitchFamily="50" charset="-127"/>
                <a:cs typeface="Pretendard" panose="02000503000000020004" pitchFamily="50" charset="-127"/>
              </a:rPr>
              <a:t>대상</a:t>
            </a:r>
          </a:p>
        </p:txBody>
      </p:sp>
      <p:grpSp>
        <p:nvGrpSpPr>
          <p:cNvPr id="5" name="그룹 4"/>
          <p:cNvGrpSpPr/>
          <p:nvPr/>
        </p:nvGrpSpPr>
        <p:grpSpPr>
          <a:xfrm>
            <a:off x="4137057" y="3938242"/>
            <a:ext cx="2448272" cy="499474"/>
            <a:chOff x="4117584" y="4043638"/>
            <a:chExt cx="2448272" cy="499474"/>
          </a:xfrm>
        </p:grpSpPr>
        <p:sp>
          <p:nvSpPr>
            <p:cNvPr id="98" name="모서리가 둥근 직사각형 97"/>
            <p:cNvSpPr/>
            <p:nvPr/>
          </p:nvSpPr>
          <p:spPr>
            <a:xfrm>
              <a:off x="4117584" y="4043638"/>
              <a:ext cx="2448272" cy="49947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9" name="직사각형 98"/>
            <p:cNvSpPr/>
            <p:nvPr/>
          </p:nvSpPr>
          <p:spPr>
            <a:xfrm>
              <a:off x="4723602" y="4108709"/>
              <a:ext cx="1236237" cy="369332"/>
            </a:xfrm>
            <a:prstGeom prst="rect">
              <a:avLst/>
            </a:prstGeom>
          </p:spPr>
          <p:txBody>
            <a:bodyPr wrap="none" anchor="ctr">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정치적 욕심</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4" name="그룹 13"/>
          <p:cNvGrpSpPr/>
          <p:nvPr/>
        </p:nvGrpSpPr>
        <p:grpSpPr>
          <a:xfrm>
            <a:off x="4137057" y="4505836"/>
            <a:ext cx="2448272" cy="499474"/>
            <a:chOff x="4137057" y="4678211"/>
            <a:chExt cx="2448272" cy="499474"/>
          </a:xfrm>
        </p:grpSpPr>
        <p:sp>
          <p:nvSpPr>
            <p:cNvPr id="100" name="모서리가 둥근 직사각형 99"/>
            <p:cNvSpPr/>
            <p:nvPr/>
          </p:nvSpPr>
          <p:spPr>
            <a:xfrm>
              <a:off x="4137057" y="4678211"/>
              <a:ext cx="2448272" cy="49947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1" name="직사각형 100"/>
            <p:cNvSpPr/>
            <p:nvPr/>
          </p:nvSpPr>
          <p:spPr>
            <a:xfrm>
              <a:off x="4743075" y="4743282"/>
              <a:ext cx="1236237" cy="369332"/>
            </a:xfrm>
            <a:prstGeom prst="rect">
              <a:avLst/>
            </a:prstGeom>
          </p:spPr>
          <p:txBody>
            <a:bodyPr wrap="none" anchor="ctr">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경제적 이해</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7" name="그룹 16"/>
          <p:cNvGrpSpPr/>
          <p:nvPr/>
        </p:nvGrpSpPr>
        <p:grpSpPr>
          <a:xfrm>
            <a:off x="4137057" y="5073430"/>
            <a:ext cx="2448272" cy="499474"/>
            <a:chOff x="4147278" y="5325488"/>
            <a:chExt cx="2448272" cy="499474"/>
          </a:xfrm>
        </p:grpSpPr>
        <p:sp>
          <p:nvSpPr>
            <p:cNvPr id="102" name="모서리가 둥근 직사각형 101"/>
            <p:cNvSpPr/>
            <p:nvPr/>
          </p:nvSpPr>
          <p:spPr>
            <a:xfrm>
              <a:off x="4147278" y="5325488"/>
              <a:ext cx="2448272" cy="49947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3" name="직사각형 102"/>
            <p:cNvSpPr/>
            <p:nvPr/>
          </p:nvSpPr>
          <p:spPr>
            <a:xfrm>
              <a:off x="4753296" y="5390559"/>
              <a:ext cx="1236237" cy="369332"/>
            </a:xfrm>
            <a:prstGeom prst="rect">
              <a:avLst/>
            </a:prstGeom>
          </p:spPr>
          <p:txBody>
            <a:bodyPr wrap="none" anchor="ctr">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사회적 편중</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22" name="그룹 21"/>
          <p:cNvGrpSpPr/>
          <p:nvPr/>
        </p:nvGrpSpPr>
        <p:grpSpPr>
          <a:xfrm>
            <a:off x="4137057" y="5641023"/>
            <a:ext cx="2448272" cy="499474"/>
            <a:chOff x="4188196" y="5907537"/>
            <a:chExt cx="2448272" cy="499474"/>
          </a:xfrm>
        </p:grpSpPr>
        <p:sp>
          <p:nvSpPr>
            <p:cNvPr id="104" name="모서리가 둥근 직사각형 103"/>
            <p:cNvSpPr/>
            <p:nvPr/>
          </p:nvSpPr>
          <p:spPr>
            <a:xfrm>
              <a:off x="4188196" y="5907537"/>
              <a:ext cx="2448272" cy="49947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5" name="직사각형 104"/>
            <p:cNvSpPr/>
            <p:nvPr/>
          </p:nvSpPr>
          <p:spPr>
            <a:xfrm>
              <a:off x="4694828" y="5972608"/>
              <a:ext cx="1435008" cy="369332"/>
            </a:xfrm>
            <a:prstGeom prst="rect">
              <a:avLst/>
            </a:prstGeom>
          </p:spPr>
          <p:txBody>
            <a:bodyPr wrap="none" anchor="ctr">
              <a:spAutoFit/>
            </a:bodyPr>
            <a:lstStyle/>
            <a:p>
              <a:pPr algn="ctr"/>
              <a:r>
                <a:rPr lang="ko-KR" altLang="en-US">
                  <a:solidFill>
                    <a:schemeClr val="bg1"/>
                  </a:solidFill>
                  <a:latin typeface="Pretendard" panose="02000503000000020004" pitchFamily="50" charset="-127"/>
                  <a:ea typeface="Pretendard" panose="02000503000000020004" pitchFamily="50" charset="-127"/>
                  <a:cs typeface="Pretendard" panose="02000503000000020004" pitchFamily="50" charset="-127"/>
                </a:rPr>
                <a:t>문화적 이기심</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1" name="그룹 30"/>
          <p:cNvGrpSpPr/>
          <p:nvPr/>
        </p:nvGrpSpPr>
        <p:grpSpPr>
          <a:xfrm>
            <a:off x="7932277" y="3938242"/>
            <a:ext cx="2448272" cy="2202255"/>
            <a:chOff x="7926656" y="3934410"/>
            <a:chExt cx="2448272" cy="2202255"/>
          </a:xfrm>
        </p:grpSpPr>
        <p:grpSp>
          <p:nvGrpSpPr>
            <p:cNvPr id="28" name="그룹 27"/>
            <p:cNvGrpSpPr/>
            <p:nvPr/>
          </p:nvGrpSpPr>
          <p:grpSpPr>
            <a:xfrm>
              <a:off x="7926656" y="3934410"/>
              <a:ext cx="2448272" cy="1066180"/>
              <a:chOff x="7926656" y="3934410"/>
              <a:chExt cx="2448272" cy="1066180"/>
            </a:xfrm>
          </p:grpSpPr>
          <p:sp>
            <p:nvSpPr>
              <p:cNvPr id="114" name="모서리가 둥근 직사각형 113"/>
              <p:cNvSpPr/>
              <p:nvPr/>
            </p:nvSpPr>
            <p:spPr>
              <a:xfrm>
                <a:off x="7926656" y="3934410"/>
                <a:ext cx="2448272" cy="106618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1" name="직사각형 120"/>
              <p:cNvSpPr/>
              <p:nvPr/>
            </p:nvSpPr>
            <p:spPr>
              <a:xfrm>
                <a:off x="8097459" y="4144335"/>
                <a:ext cx="2106667" cy="646331"/>
              </a:xfrm>
              <a:prstGeom prst="rect">
                <a:avLst/>
              </a:prstGeom>
            </p:spPr>
            <p:txBody>
              <a:bodyPr wrap="none" anchor="ctr">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다수 이익 편중 성향</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중산층</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취약계층 등</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p:txBody>
          </p:sp>
        </p:grpSp>
        <p:grpSp>
          <p:nvGrpSpPr>
            <p:cNvPr id="30" name="그룹 29"/>
            <p:cNvGrpSpPr/>
            <p:nvPr/>
          </p:nvGrpSpPr>
          <p:grpSpPr>
            <a:xfrm>
              <a:off x="7926656" y="5070485"/>
              <a:ext cx="2448272" cy="1066180"/>
              <a:chOff x="7926656" y="5070485"/>
              <a:chExt cx="2448272" cy="1066180"/>
            </a:xfrm>
          </p:grpSpPr>
          <p:sp>
            <p:nvSpPr>
              <p:cNvPr id="115" name="모서리가 둥근 직사각형 114"/>
              <p:cNvSpPr/>
              <p:nvPr/>
            </p:nvSpPr>
            <p:spPr>
              <a:xfrm>
                <a:off x="7926656" y="5070485"/>
                <a:ext cx="2448272" cy="106618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2" name="직사각형 121"/>
              <p:cNvSpPr/>
              <p:nvPr/>
            </p:nvSpPr>
            <p:spPr>
              <a:xfrm>
                <a:off x="8176807" y="5280410"/>
                <a:ext cx="1947969" cy="646331"/>
              </a:xfrm>
              <a:prstGeom prst="rect">
                <a:avLst/>
              </a:prstGeom>
            </p:spPr>
            <p:txBody>
              <a:bodyPr wrap="none" anchor="ctr">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소수 이익 편중 성향</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기득권층</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등</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p:txBody>
          </p:sp>
        </p:grpSp>
      </p:grpSp>
      <p:grpSp>
        <p:nvGrpSpPr>
          <p:cNvPr id="67" name="그룹 66"/>
          <p:cNvGrpSpPr/>
          <p:nvPr/>
        </p:nvGrpSpPr>
        <p:grpSpPr>
          <a:xfrm>
            <a:off x="4393382" y="136107"/>
            <a:ext cx="7497166" cy="335081"/>
            <a:chOff x="4393382" y="136107"/>
            <a:chExt cx="7497166" cy="335081"/>
          </a:xfrm>
        </p:grpSpPr>
        <p:sp>
          <p:nvSpPr>
            <p:cNvPr id="68"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69"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70"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71"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7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2790220"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정치 변수</a:t>
            </a:r>
            <a:endParaRPr lang="ko-KR" altLang="en-US" dirty="0">
              <a:latin typeface="Pretendard" panose="02000503000000020004" pitchFamily="50" charset="-127"/>
              <a:ea typeface="Pretendard" panose="02000503000000020004" pitchFamily="50" charset="-127"/>
            </a:endParaRPr>
          </a:p>
        </p:txBody>
      </p:sp>
    </p:spTree>
    <p:extLst>
      <p:ext uri="{BB962C8B-B14F-4D97-AF65-F5344CB8AC3E}">
        <p14:creationId xmlns:p14="http://schemas.microsoft.com/office/powerpoint/2010/main" val="35362912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모서리가 둥근 직사각형 47"/>
          <p:cNvSpPr/>
          <p:nvPr/>
        </p:nvSpPr>
        <p:spPr>
          <a:xfrm>
            <a:off x="279512" y="2525672"/>
            <a:ext cx="11793152" cy="4024550"/>
          </a:xfrm>
          <a:prstGeom prst="roundRect">
            <a:avLst>
              <a:gd name="adj" fmla="val 5313"/>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7" name="타원 66"/>
          <p:cNvSpPr/>
          <p:nvPr/>
        </p:nvSpPr>
        <p:spPr>
          <a:xfrm>
            <a:off x="1559496" y="2890413"/>
            <a:ext cx="9073008" cy="3659809"/>
          </a:xfrm>
          <a:prstGeom prst="ellipse">
            <a:avLst/>
          </a:prstGeom>
          <a:solidFill>
            <a:schemeClr val="bg1">
              <a:lumMod val="85000"/>
            </a:schemeClr>
          </a:solidFill>
          <a:ln>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0" name="직사각형 319"/>
          <p:cNvSpPr/>
          <p:nvPr/>
        </p:nvSpPr>
        <p:spPr>
          <a:xfrm>
            <a:off x="0" y="6550223"/>
            <a:ext cx="5679760"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이종규</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「대통령과 부동산</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부동산정책의 허와 실</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a:latin typeface="Pretendard" panose="02000503000000020004" pitchFamily="50" charset="-127"/>
                <a:ea typeface="Pretendard" panose="02000503000000020004" pitchFamily="50" charset="-127"/>
                <a:cs typeface="Pretendard" panose="02000503000000020004" pitchFamily="50" charset="-127"/>
              </a:rPr>
              <a:t>부연사</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2014, </a:t>
            </a:r>
            <a:r>
              <a:rPr lang="en-US" altLang="ko-KR" sz="1400" dirty="0" smtClean="0">
                <a:latin typeface="Pretendard" panose="02000503000000020004" pitchFamily="50" charset="-127"/>
                <a:ea typeface="Pretendard" panose="02000503000000020004" pitchFamily="50" charset="-127"/>
                <a:cs typeface="Pretendard" panose="02000503000000020004" pitchFamily="50" charset="-127"/>
              </a:rPr>
              <a:t>p257</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8"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9"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6"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2790220"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정치 변수</a:t>
            </a:r>
            <a:endParaRPr lang="ko-KR" altLang="en-US" dirty="0">
              <a:latin typeface="Pretendard" panose="02000503000000020004" pitchFamily="50" charset="-127"/>
              <a:ea typeface="Pretendard" panose="02000503000000020004" pitchFamily="50" charset="-127"/>
            </a:endParaRPr>
          </a:p>
        </p:txBody>
      </p:sp>
      <p:sp>
        <p:nvSpPr>
          <p:cNvPr id="41" name="타원 40"/>
          <p:cNvSpPr/>
          <p:nvPr/>
        </p:nvSpPr>
        <p:spPr>
          <a:xfrm>
            <a:off x="1918944" y="3591399"/>
            <a:ext cx="8354113" cy="2958823"/>
          </a:xfrm>
          <a:prstGeom prst="ellipse">
            <a:avLst/>
          </a:prstGeom>
          <a:solidFill>
            <a:schemeClr val="bg1">
              <a:lumMod val="75000"/>
            </a:schemeClr>
          </a:solidFill>
          <a:ln>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p:cNvSpPr/>
          <p:nvPr/>
        </p:nvSpPr>
        <p:spPr>
          <a:xfrm>
            <a:off x="2798958" y="4214758"/>
            <a:ext cx="6594085" cy="2335464"/>
          </a:xfrm>
          <a:prstGeom prst="ellipse">
            <a:avLst/>
          </a:prstGeom>
          <a:solidFill>
            <a:schemeClr val="bg1">
              <a:lumMod val="65000"/>
            </a:schemeClr>
          </a:solidFill>
          <a:ln>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3920623" y="5009291"/>
            <a:ext cx="4350754" cy="1540931"/>
          </a:xfrm>
          <a:prstGeom prst="ellipse">
            <a:avLst/>
          </a:prstGeom>
          <a:solidFill>
            <a:schemeClr val="bg1">
              <a:lumMod val="50000"/>
            </a:schemeClr>
          </a:solidFill>
          <a:ln>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7" name="직선 화살표 연결선 46"/>
          <p:cNvCxnSpPr>
            <a:stCxn id="67" idx="4"/>
          </p:cNvCxnSpPr>
          <p:nvPr/>
        </p:nvCxnSpPr>
        <p:spPr>
          <a:xfrm flipV="1">
            <a:off x="6096000" y="3005168"/>
            <a:ext cx="1588122" cy="3545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a:stCxn id="67" idx="4"/>
          </p:cNvCxnSpPr>
          <p:nvPr/>
        </p:nvCxnSpPr>
        <p:spPr>
          <a:xfrm flipH="1" flipV="1">
            <a:off x="4507878" y="3005168"/>
            <a:ext cx="1588122" cy="3545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04895" y="2985547"/>
            <a:ext cx="582211" cy="316306"/>
          </a:xfrm>
          <a:prstGeom prst="rect">
            <a:avLst/>
          </a:prstGeom>
          <a:noFill/>
        </p:spPr>
        <p:txBody>
          <a:bodyPr wrap="none" rtlCol="0">
            <a:spAutoFit/>
          </a:bodyPr>
          <a:lstStyle/>
          <a:p>
            <a:r>
              <a:rPr lang="ko-KR" altLang="en-US" b="1"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불변</a:t>
            </a:r>
            <a:endParaRPr lang="ko-KR" altLang="en-US"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55" name="TextBox 54"/>
          <p:cNvSpPr txBox="1"/>
          <p:nvPr/>
        </p:nvSpPr>
        <p:spPr>
          <a:xfrm>
            <a:off x="5804895" y="3718607"/>
            <a:ext cx="582211" cy="316306"/>
          </a:xfrm>
          <a:prstGeom prst="rect">
            <a:avLst/>
          </a:prstGeom>
          <a:noFill/>
        </p:spPr>
        <p:txBody>
          <a:bodyPr wrap="none" rtlCol="0">
            <a:spAutoFit/>
          </a:bodyPr>
          <a:lstStyle/>
          <a:p>
            <a:r>
              <a:rPr lang="ko-KR" altLang="en-US" b="1"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불변</a:t>
            </a:r>
            <a:endParaRPr lang="ko-KR" altLang="en-US"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56" name="TextBox 55"/>
          <p:cNvSpPr txBox="1"/>
          <p:nvPr/>
        </p:nvSpPr>
        <p:spPr>
          <a:xfrm>
            <a:off x="5804895" y="4451666"/>
            <a:ext cx="582211" cy="316306"/>
          </a:xfrm>
          <a:prstGeom prst="rect">
            <a:avLst/>
          </a:prstGeom>
          <a:noFill/>
        </p:spPr>
        <p:txBody>
          <a:bodyPr wrap="none" rtlCol="0">
            <a:spAutoFit/>
          </a:bodyPr>
          <a:lstStyle/>
          <a:p>
            <a:r>
              <a:rPr lang="ko-KR" altLang="en-US" b="1"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불변</a:t>
            </a:r>
            <a:endParaRPr lang="ko-KR" altLang="en-US"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57" name="TextBox 56"/>
          <p:cNvSpPr txBox="1"/>
          <p:nvPr/>
        </p:nvSpPr>
        <p:spPr>
          <a:xfrm>
            <a:off x="5804895" y="5184725"/>
            <a:ext cx="582211" cy="316306"/>
          </a:xfrm>
          <a:prstGeom prst="rect">
            <a:avLst/>
          </a:prstGeom>
          <a:noFill/>
        </p:spPr>
        <p:txBody>
          <a:bodyPr wrap="none" rtlCol="0">
            <a:spAutoFit/>
          </a:bodyPr>
          <a:lstStyle/>
          <a:p>
            <a:r>
              <a:rPr lang="ko-KR" altLang="en-US" b="1" dirty="0" smtClean="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불변</a:t>
            </a:r>
            <a:endParaRPr lang="ko-KR" altLang="en-US"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4" name="TextBox 83"/>
          <p:cNvSpPr txBox="1"/>
          <p:nvPr/>
        </p:nvSpPr>
        <p:spPr>
          <a:xfrm>
            <a:off x="5705509" y="2536035"/>
            <a:ext cx="780983" cy="369332"/>
          </a:xfrm>
          <a:prstGeom prst="rect">
            <a:avLst/>
          </a:prstGeom>
          <a:noFill/>
        </p:spPr>
        <p:txBody>
          <a:bodyPr wrap="none" rtlCol="0">
            <a:spAutoFit/>
          </a:bodyPr>
          <a:lstStyle/>
          <a:p>
            <a:r>
              <a:rPr lang="ko-KR" altLang="en-US"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안정기</a:t>
            </a:r>
            <a:endPar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50" name="그룹 349"/>
          <p:cNvGrpSpPr/>
          <p:nvPr/>
        </p:nvGrpSpPr>
        <p:grpSpPr>
          <a:xfrm>
            <a:off x="497078" y="4511824"/>
            <a:ext cx="11197844" cy="416987"/>
            <a:chOff x="511667" y="4350985"/>
            <a:chExt cx="11197844" cy="416987"/>
          </a:xfrm>
        </p:grpSpPr>
        <p:sp>
          <p:nvSpPr>
            <p:cNvPr id="49" name="TextBox 48"/>
            <p:cNvSpPr txBox="1"/>
            <p:nvPr/>
          </p:nvSpPr>
          <p:spPr>
            <a:xfrm>
              <a:off x="511667" y="4350985"/>
              <a:ext cx="780983" cy="369332"/>
            </a:xfrm>
            <a:prstGeom prst="rect">
              <a:avLst/>
            </a:prstGeom>
            <a:noFill/>
          </p:spPr>
          <p:txBody>
            <a:bodyPr wrap="none" rtlCol="0">
              <a:spAutoFit/>
            </a:bodyPr>
            <a:lstStyle/>
            <a:p>
              <a:r>
                <a:rPr lang="ko-KR" altLang="en-US" b="1" u="sng"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침체기</a:t>
              </a:r>
              <a:endPar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5" name="TextBox 84"/>
            <p:cNvSpPr txBox="1"/>
            <p:nvPr/>
          </p:nvSpPr>
          <p:spPr>
            <a:xfrm>
              <a:off x="10928528" y="4398640"/>
              <a:ext cx="780983" cy="369332"/>
            </a:xfrm>
            <a:prstGeom prst="rect">
              <a:avLst/>
            </a:prstGeom>
            <a:noFill/>
          </p:spPr>
          <p:txBody>
            <a:bodyPr wrap="none" rtlCol="0">
              <a:spAutoFit/>
            </a:bodyPr>
            <a:lstStyle>
              <a:defPPr>
                <a:defRPr lang="ko-KR"/>
              </a:defPPr>
              <a:lvl1pPr>
                <a:defRPr>
                  <a:latin typeface="Pretendard" panose="02000503000000020004" pitchFamily="50" charset="-127"/>
                  <a:ea typeface="Pretendard" panose="02000503000000020004" pitchFamily="50" charset="-127"/>
                  <a:cs typeface="Pretendard" panose="02000503000000020004" pitchFamily="50" charset="-127"/>
                </a:defRPr>
              </a:lvl1pPr>
            </a:lstStyle>
            <a:p>
              <a:r>
                <a:rPr lang="ko-KR" altLang="en-US" b="1" u="sng" dirty="0">
                  <a:solidFill>
                    <a:schemeClr val="bg1"/>
                  </a:solidFill>
                </a:rPr>
                <a:t>호황기</a:t>
              </a:r>
            </a:p>
          </p:txBody>
        </p:sp>
      </p:grpSp>
      <p:grpSp>
        <p:nvGrpSpPr>
          <p:cNvPr id="5" name="그룹 4"/>
          <p:cNvGrpSpPr/>
          <p:nvPr/>
        </p:nvGrpSpPr>
        <p:grpSpPr>
          <a:xfrm>
            <a:off x="4241113" y="5517232"/>
            <a:ext cx="3709774" cy="646331"/>
            <a:chOff x="4277982" y="5517232"/>
            <a:chExt cx="3709774" cy="646331"/>
          </a:xfrm>
        </p:grpSpPr>
        <p:sp>
          <p:nvSpPr>
            <p:cNvPr id="83" name="TextBox 82"/>
            <p:cNvSpPr txBox="1"/>
            <p:nvPr/>
          </p:nvSpPr>
          <p:spPr>
            <a:xfrm>
              <a:off x="4277982" y="5517232"/>
              <a:ext cx="1358064" cy="646331"/>
            </a:xfrm>
            <a:prstGeom prst="rect">
              <a:avLst/>
            </a:prstGeom>
            <a:noFill/>
          </p:spPr>
          <p:txBody>
            <a:bodyPr wrap="none" rtlCol="0">
              <a:spAutoFit/>
            </a:bodyPr>
            <a:lstStyle/>
            <a:p>
              <a:pPr algn="ctr"/>
              <a:r>
                <a:rPr lang="ko-KR" altLang="en-US" b="1" dirty="0" smtClean="0">
                  <a:solidFill>
                    <a:srgbClr val="0070C0"/>
                  </a:solidFill>
                  <a:latin typeface="Pretendard" panose="02000503000000020004" pitchFamily="50" charset="-127"/>
                  <a:ea typeface="Pretendard" panose="02000503000000020004" pitchFamily="50" charset="-127"/>
                  <a:cs typeface="Pretendard" panose="02000503000000020004" pitchFamily="50" charset="-127"/>
                </a:rPr>
                <a:t>확대 및 축소</a:t>
              </a:r>
              <a:endParaRPr lang="en-US" altLang="ko-KR" b="1" dirty="0" smtClean="0">
                <a:solidFill>
                  <a:srgbClr val="0070C0"/>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유동적으로</a:t>
              </a:r>
              <a:r>
                <a:rPr lang="en-US" altLang="ko-KR"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a:t>
              </a:r>
              <a:endParaRPr lang="ko-KR" altLang="en-US"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6" name="TextBox 85"/>
            <p:cNvSpPr txBox="1"/>
            <p:nvPr/>
          </p:nvSpPr>
          <p:spPr>
            <a:xfrm>
              <a:off x="6629692" y="5517232"/>
              <a:ext cx="1358064" cy="646331"/>
            </a:xfrm>
            <a:prstGeom prst="rect">
              <a:avLst/>
            </a:prstGeom>
            <a:noFill/>
          </p:spPr>
          <p:txBody>
            <a:bodyPr wrap="none" rtlCol="0">
              <a:spAutoFit/>
            </a:bodyPr>
            <a:lstStyle/>
            <a:p>
              <a:r>
                <a:rPr lang="ko-KR" altLang="en-US"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확대 및 축소</a:t>
              </a:r>
              <a:endParaRPr lang="en-US" altLang="ko-KR"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endParaRPr>
            </a:p>
            <a:p>
              <a:r>
                <a:rPr lang="en-US" altLang="ko-KR"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유동적으로</a:t>
              </a:r>
              <a:r>
                <a:rPr lang="en-US" altLang="ko-KR"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a:t>
              </a:r>
              <a:endParaRPr lang="ko-KR" altLang="en-US"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81" name="TextBox 80"/>
          <p:cNvSpPr txBox="1"/>
          <p:nvPr/>
        </p:nvSpPr>
        <p:spPr>
          <a:xfrm>
            <a:off x="2931806" y="4049409"/>
            <a:ext cx="1576072" cy="369332"/>
          </a:xfrm>
          <a:prstGeom prst="rect">
            <a:avLst/>
          </a:prstGeom>
          <a:noFill/>
        </p:spPr>
        <p:txBody>
          <a:bodyPr wrap="none" rtlCol="0">
            <a:spAutoFit/>
          </a:bodyPr>
          <a:lstStyle/>
          <a:p>
            <a:r>
              <a:rPr lang="ko-KR" altLang="en-US" b="1" dirty="0" err="1" smtClean="0">
                <a:solidFill>
                  <a:srgbClr val="0070C0"/>
                </a:solidFill>
                <a:latin typeface="Pretendard" panose="02000503000000020004" pitchFamily="50" charset="-127"/>
                <a:ea typeface="Pretendard" panose="02000503000000020004" pitchFamily="50" charset="-127"/>
                <a:cs typeface="Pretendard" panose="02000503000000020004" pitchFamily="50" charset="-127"/>
              </a:rPr>
              <a:t>완화ㆍ금리인하</a:t>
            </a:r>
            <a:endParaRPr lang="ko-KR" altLang="en-US" b="1" dirty="0">
              <a:solidFill>
                <a:srgbClr val="0070C0"/>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8" name="TextBox 87"/>
          <p:cNvSpPr txBox="1"/>
          <p:nvPr/>
        </p:nvSpPr>
        <p:spPr>
          <a:xfrm>
            <a:off x="7684122" y="4049409"/>
            <a:ext cx="1576072" cy="369332"/>
          </a:xfrm>
          <a:prstGeom prst="rect">
            <a:avLst/>
          </a:prstGeom>
          <a:noFill/>
        </p:spPr>
        <p:txBody>
          <a:bodyPr wrap="none" rtlCol="0">
            <a:spAutoFit/>
          </a:bodyPr>
          <a:lstStyle/>
          <a:p>
            <a:r>
              <a:rPr lang="ko-KR" altLang="en-US" b="1" dirty="0" err="1"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강화ㆍ금리인상</a:t>
            </a:r>
            <a:endParaRPr lang="ko-KR" altLang="en-US" b="1" dirty="0">
              <a:solidFill>
                <a:srgbClr val="FF0000"/>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2" name="TextBox 81"/>
          <p:cNvSpPr txBox="1"/>
          <p:nvPr/>
        </p:nvSpPr>
        <p:spPr>
          <a:xfrm>
            <a:off x="3861705" y="4760472"/>
            <a:ext cx="582211" cy="369332"/>
          </a:xfrm>
          <a:prstGeom prst="rect">
            <a:avLst/>
          </a:prstGeom>
          <a:noFill/>
        </p:spPr>
        <p:txBody>
          <a:bodyPr wrap="none" rtlCol="0">
            <a:spAutoFit/>
          </a:bodyPr>
          <a:lstStyle/>
          <a:p>
            <a:r>
              <a:rPr lang="ko-KR" altLang="en-US" b="1" dirty="0" smtClean="0">
                <a:solidFill>
                  <a:srgbClr val="0070C0"/>
                </a:solidFill>
                <a:latin typeface="Pretendard" panose="02000503000000020004" pitchFamily="50" charset="-127"/>
                <a:ea typeface="Pretendard" panose="02000503000000020004" pitchFamily="50" charset="-127"/>
                <a:cs typeface="Pretendard" panose="02000503000000020004" pitchFamily="50" charset="-127"/>
              </a:rPr>
              <a:t>인하</a:t>
            </a:r>
            <a:endParaRPr lang="ko-KR" altLang="en-US" b="1" dirty="0">
              <a:solidFill>
                <a:srgbClr val="0070C0"/>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91" name="TextBox 90"/>
          <p:cNvSpPr txBox="1"/>
          <p:nvPr/>
        </p:nvSpPr>
        <p:spPr>
          <a:xfrm>
            <a:off x="7748084" y="4760472"/>
            <a:ext cx="582211" cy="369332"/>
          </a:xfrm>
          <a:prstGeom prst="rect">
            <a:avLst/>
          </a:prstGeom>
          <a:noFill/>
        </p:spPr>
        <p:txBody>
          <a:bodyPr wrap="none" rtlCol="0">
            <a:spAutoFit/>
          </a:bodyPr>
          <a:lstStyle/>
          <a:p>
            <a:r>
              <a:rPr lang="ko-KR" altLang="en-US"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인상</a:t>
            </a:r>
            <a:endParaRPr lang="ko-KR" altLang="en-US" b="1" dirty="0">
              <a:solidFill>
                <a:srgbClr val="FF0000"/>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0" name="TextBox 79"/>
          <p:cNvSpPr txBox="1"/>
          <p:nvPr/>
        </p:nvSpPr>
        <p:spPr>
          <a:xfrm>
            <a:off x="3041704" y="3321474"/>
            <a:ext cx="582211" cy="369332"/>
          </a:xfrm>
          <a:prstGeom prst="rect">
            <a:avLst/>
          </a:prstGeom>
          <a:noFill/>
        </p:spPr>
        <p:txBody>
          <a:bodyPr wrap="none" rtlCol="0">
            <a:spAutoFit/>
          </a:bodyPr>
          <a:lstStyle/>
          <a:p>
            <a:r>
              <a:rPr lang="ko-KR" altLang="en-US" b="1" dirty="0" smtClean="0">
                <a:solidFill>
                  <a:srgbClr val="0070C0"/>
                </a:solidFill>
                <a:latin typeface="Pretendard" panose="02000503000000020004" pitchFamily="50" charset="-127"/>
                <a:ea typeface="Pretendard" panose="02000503000000020004" pitchFamily="50" charset="-127"/>
                <a:cs typeface="Pretendard" panose="02000503000000020004" pitchFamily="50" charset="-127"/>
              </a:rPr>
              <a:t>완화</a:t>
            </a:r>
            <a:endParaRPr lang="ko-KR" altLang="en-US" b="1" dirty="0">
              <a:solidFill>
                <a:srgbClr val="0070C0"/>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92" name="TextBox 91"/>
          <p:cNvSpPr txBox="1"/>
          <p:nvPr/>
        </p:nvSpPr>
        <p:spPr>
          <a:xfrm>
            <a:off x="8568085" y="3321474"/>
            <a:ext cx="582211" cy="369332"/>
          </a:xfrm>
          <a:prstGeom prst="rect">
            <a:avLst/>
          </a:prstGeom>
          <a:noFill/>
        </p:spPr>
        <p:txBody>
          <a:bodyPr wrap="none" rtlCol="0">
            <a:spAutoFit/>
          </a:bodyPr>
          <a:lstStyle/>
          <a:p>
            <a:r>
              <a:rPr lang="ko-KR" altLang="en-US"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강화</a:t>
            </a:r>
            <a:endParaRPr lang="ko-KR" altLang="en-US" b="1" dirty="0">
              <a:solidFill>
                <a:srgbClr val="FF0000"/>
              </a:solidFill>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0" name="그룹 9"/>
          <p:cNvGrpSpPr/>
          <p:nvPr/>
        </p:nvGrpSpPr>
        <p:grpSpPr>
          <a:xfrm>
            <a:off x="279512" y="839954"/>
            <a:ext cx="11793152" cy="1409371"/>
            <a:chOff x="279512" y="839954"/>
            <a:chExt cx="11793152" cy="1409371"/>
          </a:xfrm>
        </p:grpSpPr>
        <p:sp>
          <p:nvSpPr>
            <p:cNvPr id="121" name="모서리가 둥근 직사각형 120"/>
            <p:cNvSpPr/>
            <p:nvPr/>
          </p:nvSpPr>
          <p:spPr>
            <a:xfrm>
              <a:off x="9420370" y="839954"/>
              <a:ext cx="2652294" cy="1409371"/>
            </a:xfrm>
            <a:prstGeom prst="roundRect">
              <a:avLst>
                <a:gd name="adj" fmla="val 5313"/>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5" name="모서리가 둥근 직사각형 104"/>
            <p:cNvSpPr/>
            <p:nvPr/>
          </p:nvSpPr>
          <p:spPr>
            <a:xfrm>
              <a:off x="9420370" y="839955"/>
              <a:ext cx="2652294" cy="472857"/>
            </a:xfrm>
            <a:prstGeom prst="roundRect">
              <a:avLst/>
            </a:prstGeom>
            <a:solidFill>
              <a:schemeClr val="bg1">
                <a:lumMod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0" name="TextBox 109"/>
            <p:cNvSpPr txBox="1"/>
            <p:nvPr/>
          </p:nvSpPr>
          <p:spPr>
            <a:xfrm>
              <a:off x="10256640" y="891717"/>
              <a:ext cx="979755" cy="369332"/>
            </a:xfrm>
            <a:prstGeom prst="rect">
              <a:avLst/>
            </a:prstGeom>
            <a:noFill/>
          </p:spPr>
          <p:txBody>
            <a:bodyPr wrap="none" rtlCol="0" anchor="ctr">
              <a:spAutoFit/>
            </a:bodyPr>
            <a:lstStyle/>
            <a:p>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공급정책</a:t>
              </a:r>
              <a:endParaRPr lang="ko-KR" altLang="en-US"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122" name="TextBox 121"/>
            <p:cNvSpPr txBox="1"/>
            <p:nvPr/>
          </p:nvSpPr>
          <p:spPr>
            <a:xfrm>
              <a:off x="9847879" y="1325995"/>
              <a:ext cx="1797277" cy="923330"/>
            </a:xfrm>
            <a:prstGeom prst="rect">
              <a:avLst/>
            </a:prstGeom>
            <a:noFill/>
          </p:spPr>
          <p:txBody>
            <a:bodyPr wrap="none" rtlCol="0">
              <a:spAutoFit/>
            </a:bodyPr>
            <a:lstStyle/>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신도시개발</a:t>
              </a:r>
              <a:endParaRPr lang="en-US" altLang="ko-KR"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임대주택확대</a:t>
              </a:r>
              <a:endParaRPr lang="en-US" altLang="ko-KR"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청약제도</a:t>
              </a:r>
              <a:endParaRPr lang="ko-KR" altLang="en-US"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123" name="모서리가 둥근 직사각형 122"/>
            <p:cNvSpPr/>
            <p:nvPr/>
          </p:nvSpPr>
          <p:spPr>
            <a:xfrm>
              <a:off x="6373418" y="839954"/>
              <a:ext cx="2652294" cy="1409371"/>
            </a:xfrm>
            <a:prstGeom prst="roundRect">
              <a:avLst>
                <a:gd name="adj" fmla="val 5313"/>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6" name="모서리가 둥근 직사각형 105"/>
            <p:cNvSpPr/>
            <p:nvPr/>
          </p:nvSpPr>
          <p:spPr>
            <a:xfrm>
              <a:off x="6373418" y="839955"/>
              <a:ext cx="2652294" cy="477459"/>
            </a:xfrm>
            <a:prstGeom prst="roundRect">
              <a:avLst/>
            </a:prstGeom>
            <a:solidFill>
              <a:schemeClr val="bg1">
                <a:lumMod val="6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1" name="TextBox 110"/>
            <p:cNvSpPr txBox="1"/>
            <p:nvPr/>
          </p:nvSpPr>
          <p:spPr>
            <a:xfrm>
              <a:off x="7209688" y="894018"/>
              <a:ext cx="979755" cy="369332"/>
            </a:xfrm>
            <a:prstGeom prst="rect">
              <a:avLst/>
            </a:prstGeom>
            <a:noFill/>
          </p:spPr>
          <p:txBody>
            <a:bodyPr wrap="none" rtlCol="0" anchor="ctr">
              <a:spAutoFit/>
            </a:bodyPr>
            <a:lstStyle>
              <a:defPPr>
                <a:defRPr lang="ko-KR"/>
              </a:defPPr>
              <a:lvl1pPr>
                <a:defRPr b="1">
                  <a:solidFill>
                    <a:schemeClr val="bg1"/>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ko-KR" altLang="en-US" dirty="0" smtClean="0"/>
                <a:t>조세정책</a:t>
              </a:r>
              <a:endParaRPr lang="ko-KR" altLang="en-US" dirty="0"/>
            </a:p>
          </p:txBody>
        </p:sp>
        <p:sp>
          <p:nvSpPr>
            <p:cNvPr id="126" name="TextBox 125"/>
            <p:cNvSpPr txBox="1"/>
            <p:nvPr/>
          </p:nvSpPr>
          <p:spPr>
            <a:xfrm>
              <a:off x="6541544" y="1325995"/>
              <a:ext cx="2316044" cy="923330"/>
            </a:xfrm>
            <a:prstGeom prst="rect">
              <a:avLst/>
            </a:prstGeom>
            <a:noFill/>
          </p:spPr>
          <p:txBody>
            <a:bodyPr wrap="none" rtlCol="0">
              <a:spAutoFit/>
            </a:bodyPr>
            <a:lstStyle/>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취득세ㆍ</a:t>
              </a:r>
              <a:r>
                <a:rPr lang="ko-KR" altLang="en-US"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과세표준</a:t>
              </a:r>
            </a:p>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양도소득세</a:t>
              </a:r>
              <a:endParaRPr lang="en-US" altLang="ko-KR"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종합부동산세</a:t>
              </a:r>
              <a:endParaRPr lang="en-US" altLang="ko-KR"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124" name="모서리가 둥근 직사각형 123"/>
            <p:cNvSpPr/>
            <p:nvPr/>
          </p:nvSpPr>
          <p:spPr>
            <a:xfrm>
              <a:off x="3326465" y="839954"/>
              <a:ext cx="2652294" cy="1409371"/>
            </a:xfrm>
            <a:prstGeom prst="roundRect">
              <a:avLst>
                <a:gd name="adj" fmla="val 5313"/>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7" name="모서리가 둥근 직사각형 106"/>
            <p:cNvSpPr/>
            <p:nvPr/>
          </p:nvSpPr>
          <p:spPr>
            <a:xfrm>
              <a:off x="3326465" y="839954"/>
              <a:ext cx="2652294" cy="467382"/>
            </a:xfrm>
            <a:prstGeom prst="roundRect">
              <a:avLst/>
            </a:prstGeom>
            <a:solidFill>
              <a:schemeClr val="bg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2" name="TextBox 111"/>
            <p:cNvSpPr txBox="1"/>
            <p:nvPr/>
          </p:nvSpPr>
          <p:spPr>
            <a:xfrm>
              <a:off x="4162735" y="888979"/>
              <a:ext cx="979755" cy="369332"/>
            </a:xfrm>
            <a:prstGeom prst="rect">
              <a:avLst/>
            </a:prstGeom>
            <a:noFill/>
          </p:spPr>
          <p:txBody>
            <a:bodyPr wrap="none" rtlCol="0" anchor="ctr">
              <a:spAutoFit/>
            </a:bodyPr>
            <a:lstStyle>
              <a:defPPr>
                <a:defRPr lang="ko-KR"/>
              </a:defPPr>
              <a:lvl1pPr>
                <a:defRPr b="1">
                  <a:solidFill>
                    <a:schemeClr val="bg1"/>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ko-KR" altLang="en-US" dirty="0"/>
                <a:t>금융정책</a:t>
              </a:r>
            </a:p>
          </p:txBody>
        </p:sp>
        <p:sp>
          <p:nvSpPr>
            <p:cNvPr id="127" name="TextBox 126"/>
            <p:cNvSpPr txBox="1"/>
            <p:nvPr/>
          </p:nvSpPr>
          <p:spPr>
            <a:xfrm>
              <a:off x="4013358" y="1325995"/>
              <a:ext cx="1278509" cy="923330"/>
            </a:xfrm>
            <a:prstGeom prst="rect">
              <a:avLst/>
            </a:prstGeom>
            <a:noFill/>
          </p:spPr>
          <p:txBody>
            <a:bodyPr wrap="none" rtlCol="0">
              <a:spAutoFit/>
            </a:bodyPr>
            <a:lstStyle/>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대출한도</a:t>
              </a:r>
              <a:endParaRPr lang="en-US" altLang="ko-KR"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대출자격</a:t>
              </a:r>
              <a:endParaRPr lang="en-US" altLang="ko-KR"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적용금리</a:t>
              </a:r>
              <a:endParaRPr lang="ko-KR" altLang="en-US"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125" name="모서리가 둥근 직사각형 124"/>
            <p:cNvSpPr/>
            <p:nvPr/>
          </p:nvSpPr>
          <p:spPr>
            <a:xfrm>
              <a:off x="279512" y="839954"/>
              <a:ext cx="2652294" cy="1409371"/>
            </a:xfrm>
            <a:prstGeom prst="roundRect">
              <a:avLst>
                <a:gd name="adj" fmla="val 5313"/>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08" name="모서리가 둥근 직사각형 107"/>
            <p:cNvSpPr/>
            <p:nvPr/>
          </p:nvSpPr>
          <p:spPr>
            <a:xfrm>
              <a:off x="279512" y="839954"/>
              <a:ext cx="2652294" cy="467382"/>
            </a:xfrm>
            <a:prstGeom prst="roundRect">
              <a:avLst/>
            </a:prstGeom>
            <a:solidFill>
              <a:schemeClr val="bg1">
                <a:lumMod val="8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3" name="TextBox 112"/>
            <p:cNvSpPr txBox="1"/>
            <p:nvPr/>
          </p:nvSpPr>
          <p:spPr>
            <a:xfrm>
              <a:off x="1115782" y="888979"/>
              <a:ext cx="979755" cy="369332"/>
            </a:xfrm>
            <a:prstGeom prst="rect">
              <a:avLst/>
            </a:prstGeom>
            <a:noFill/>
          </p:spPr>
          <p:txBody>
            <a:bodyPr wrap="none" rtlCol="0" anchor="ctr">
              <a:spAutoFit/>
            </a:bodyPr>
            <a:lstStyle>
              <a:defPPr>
                <a:defRPr lang="ko-KR"/>
              </a:defPPr>
              <a:lvl1pPr>
                <a:defRPr b="1">
                  <a:solidFill>
                    <a:schemeClr val="bg1"/>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ko-KR" altLang="en-US" dirty="0"/>
                <a:t>가격정책</a:t>
              </a:r>
            </a:p>
          </p:txBody>
        </p:sp>
        <p:sp>
          <p:nvSpPr>
            <p:cNvPr id="128" name="TextBox 127"/>
            <p:cNvSpPr txBox="1"/>
            <p:nvPr/>
          </p:nvSpPr>
          <p:spPr>
            <a:xfrm>
              <a:off x="707021" y="1325995"/>
              <a:ext cx="1797277" cy="923330"/>
            </a:xfrm>
            <a:prstGeom prst="rect">
              <a:avLst/>
            </a:prstGeom>
            <a:noFill/>
          </p:spPr>
          <p:txBody>
            <a:bodyPr wrap="none" rtlCol="0">
              <a:spAutoFit/>
            </a:bodyPr>
            <a:lstStyle/>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분양가상한제</a:t>
              </a:r>
              <a:endParaRPr lang="en-US" altLang="ko-KR"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원가연동제</a:t>
              </a:r>
              <a:endParaRPr lang="en-US" altLang="ko-KR"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b="1"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채권입찰제</a:t>
              </a:r>
              <a:endParaRPr lang="ko-KR" altLang="en-US"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14" name="그림 13"/>
          <p:cNvPicPr>
            <a:picLocks noChangeAspect="1"/>
          </p:cNvPicPr>
          <p:nvPr/>
        </p:nvPicPr>
        <p:blipFill rotWithShape="1">
          <a:blip r:embed="rId2">
            <a:duotone>
              <a:schemeClr val="bg2">
                <a:shade val="45000"/>
                <a:satMod val="135000"/>
              </a:schemeClr>
              <a:prstClr val="white"/>
            </a:duotone>
          </a:blip>
          <a:srcRect l="19625" t="19625" r="19625" b="19625"/>
          <a:stretch/>
        </p:blipFill>
        <p:spPr>
          <a:xfrm>
            <a:off x="279512" y="2525672"/>
            <a:ext cx="1725925" cy="1725925"/>
          </a:xfrm>
          <a:prstGeom prst="rect">
            <a:avLst/>
          </a:prstGeom>
        </p:spPr>
      </p:pic>
      <p:pic>
        <p:nvPicPr>
          <p:cNvPr id="17" name="그림 16"/>
          <p:cNvPicPr>
            <a:picLocks noChangeAspect="1"/>
          </p:cNvPicPr>
          <p:nvPr/>
        </p:nvPicPr>
        <p:blipFill rotWithShape="1">
          <a:blip r:embed="rId3">
            <a:lum bright="70000" contrast="-70000"/>
          </a:blip>
          <a:srcRect l="10272" t="16426" r="10272" b="16426"/>
          <a:stretch/>
        </p:blipFill>
        <p:spPr>
          <a:xfrm>
            <a:off x="10190344" y="4959493"/>
            <a:ext cx="1882320" cy="1590729"/>
          </a:xfrm>
          <a:prstGeom prst="rect">
            <a:avLst/>
          </a:prstGeom>
        </p:spPr>
      </p:pic>
    </p:spTree>
    <p:extLst>
      <p:ext uri="{BB962C8B-B14F-4D97-AF65-F5344CB8AC3E}">
        <p14:creationId xmlns:p14="http://schemas.microsoft.com/office/powerpoint/2010/main" val="572105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2056242"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정치 변수</a:t>
            </a:r>
          </a:p>
        </p:txBody>
      </p:sp>
      <p:sp>
        <p:nvSpPr>
          <p:cNvPr id="130" name="직사각형 129"/>
          <p:cNvSpPr/>
          <p:nvPr/>
        </p:nvSpPr>
        <p:spPr>
          <a:xfrm>
            <a:off x="0" y="6550223"/>
            <a:ext cx="8523487"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a:latin typeface="Pretendard" panose="02000503000000020004" pitchFamily="50" charset="-127"/>
                <a:ea typeface="Pretendard" panose="02000503000000020004" pitchFamily="50" charset="-127"/>
                <a:cs typeface="Pretendard" panose="02000503000000020004" pitchFamily="50" charset="-127"/>
              </a:rPr>
              <a:t>전한보미</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「수도권 아파트 매매시장의 </a:t>
            </a:r>
            <a:r>
              <a:rPr lang="ko-KR" altLang="en-US" sz="1400" dirty="0" err="1">
                <a:latin typeface="Pretendard" panose="02000503000000020004" pitchFamily="50" charset="-127"/>
                <a:ea typeface="Pretendard" panose="02000503000000020004" pitchFamily="50" charset="-127"/>
                <a:cs typeface="Pretendard" panose="02000503000000020004" pitchFamily="50" charset="-127"/>
              </a:rPr>
              <a:t>순환국면별</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 주택가격 및 거래량 간의 인과성 분석」</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한양대학교</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2023, p11</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12" name="모서리가 둥근 직사각형 111"/>
          <p:cNvSpPr/>
          <p:nvPr/>
        </p:nvSpPr>
        <p:spPr>
          <a:xfrm>
            <a:off x="6416382" y="1327694"/>
            <a:ext cx="5512265" cy="4663560"/>
          </a:xfrm>
          <a:prstGeom prst="roundRect">
            <a:avLst>
              <a:gd name="adj" fmla="val 38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13" name="직사각형 112"/>
          <p:cNvSpPr/>
          <p:nvPr/>
        </p:nvSpPr>
        <p:spPr>
          <a:xfrm>
            <a:off x="8881409" y="958361"/>
            <a:ext cx="582211" cy="369332"/>
          </a:xfrm>
          <a:prstGeom prst="rect">
            <a:avLst/>
          </a:prstGeom>
        </p:spPr>
        <p:txBody>
          <a:bodyPr wrap="none">
            <a:spAutoFit/>
          </a:bodyPr>
          <a:lstStyle/>
          <a:p>
            <a:r>
              <a:rPr lang="ko-KR" altLang="en-US" u="sng" dirty="0">
                <a:latin typeface="Pretendard" panose="02000503000000020004" pitchFamily="50" charset="-127"/>
                <a:ea typeface="Pretendard" panose="02000503000000020004" pitchFamily="50" charset="-127"/>
                <a:cs typeface="Pretendard" panose="02000503000000020004" pitchFamily="50" charset="-127"/>
              </a:rPr>
              <a:t>결론</a:t>
            </a:r>
          </a:p>
        </p:txBody>
      </p:sp>
      <p:grpSp>
        <p:nvGrpSpPr>
          <p:cNvPr id="38" name="그룹 37"/>
          <p:cNvGrpSpPr/>
          <p:nvPr/>
        </p:nvGrpSpPr>
        <p:grpSpPr>
          <a:xfrm>
            <a:off x="335360" y="1327693"/>
            <a:ext cx="5860246" cy="4663561"/>
            <a:chOff x="778544" y="1703112"/>
            <a:chExt cx="5860246" cy="4288142"/>
          </a:xfrm>
        </p:grpSpPr>
        <p:pic>
          <p:nvPicPr>
            <p:cNvPr id="5" name="그림 4"/>
            <p:cNvPicPr>
              <a:picLocks noChangeAspect="1"/>
            </p:cNvPicPr>
            <p:nvPr/>
          </p:nvPicPr>
          <p:blipFill>
            <a:blip r:embed="rId3"/>
            <a:stretch>
              <a:fillRect/>
            </a:stretch>
          </p:blipFill>
          <p:spPr>
            <a:xfrm>
              <a:off x="778544" y="1703112"/>
              <a:ext cx="5860246" cy="4288142"/>
            </a:xfrm>
            <a:prstGeom prst="roundRect">
              <a:avLst>
                <a:gd name="adj" fmla="val 3878"/>
              </a:avLst>
            </a:prstGeom>
            <a:solidFill>
              <a:srgbClr val="FFFFFF">
                <a:shade val="85000"/>
              </a:srgbClr>
            </a:solidFill>
            <a:ln>
              <a:noFill/>
            </a:ln>
            <a:effectLst/>
          </p:spPr>
        </p:pic>
        <p:cxnSp>
          <p:nvCxnSpPr>
            <p:cNvPr id="22" name="직선 연결선 21"/>
            <p:cNvCxnSpPr/>
            <p:nvPr/>
          </p:nvCxnSpPr>
          <p:spPr>
            <a:xfrm>
              <a:off x="1967929"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직선 연결선 96"/>
            <p:cNvCxnSpPr/>
            <p:nvPr/>
          </p:nvCxnSpPr>
          <p:spPr>
            <a:xfrm>
              <a:off x="2432017"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직선 연결선 97"/>
            <p:cNvCxnSpPr/>
            <p:nvPr/>
          </p:nvCxnSpPr>
          <p:spPr>
            <a:xfrm>
              <a:off x="1293189"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직선 연결선 98"/>
            <p:cNvCxnSpPr/>
            <p:nvPr/>
          </p:nvCxnSpPr>
          <p:spPr>
            <a:xfrm>
              <a:off x="4759642"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직선 연결선 99"/>
            <p:cNvCxnSpPr/>
            <p:nvPr/>
          </p:nvCxnSpPr>
          <p:spPr>
            <a:xfrm>
              <a:off x="4431090"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직선 연결선 100"/>
            <p:cNvCxnSpPr/>
            <p:nvPr/>
          </p:nvCxnSpPr>
          <p:spPr>
            <a:xfrm>
              <a:off x="4210313"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p:nvPr/>
          </p:nvCxnSpPr>
          <p:spPr>
            <a:xfrm>
              <a:off x="3911808"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p:cNvCxnSpPr/>
            <p:nvPr/>
          </p:nvCxnSpPr>
          <p:spPr>
            <a:xfrm>
              <a:off x="4892354" y="1803448"/>
              <a:ext cx="0" cy="286790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4892354" y="1803448"/>
              <a:ext cx="329560" cy="286790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6" name="그룹 35"/>
            <p:cNvGrpSpPr/>
            <p:nvPr/>
          </p:nvGrpSpPr>
          <p:grpSpPr>
            <a:xfrm>
              <a:off x="2068051" y="5382372"/>
              <a:ext cx="3278587" cy="321621"/>
              <a:chOff x="2068051" y="5382372"/>
              <a:chExt cx="3278587" cy="321621"/>
            </a:xfrm>
          </p:grpSpPr>
          <p:grpSp>
            <p:nvGrpSpPr>
              <p:cNvPr id="30" name="그룹 29"/>
              <p:cNvGrpSpPr/>
              <p:nvPr/>
            </p:nvGrpSpPr>
            <p:grpSpPr>
              <a:xfrm>
                <a:off x="2137677" y="5389294"/>
                <a:ext cx="3139335" cy="307777"/>
                <a:chOff x="1911380" y="5403429"/>
                <a:chExt cx="3605047" cy="353434"/>
              </a:xfrm>
            </p:grpSpPr>
            <p:sp>
              <p:nvSpPr>
                <p:cNvPr id="27" name="TextBox 26"/>
                <p:cNvSpPr txBox="1"/>
                <p:nvPr/>
              </p:nvSpPr>
              <p:spPr>
                <a:xfrm>
                  <a:off x="3649483" y="5403429"/>
                  <a:ext cx="1866944" cy="353434"/>
                </a:xfrm>
                <a:prstGeom prst="rect">
                  <a:avLst/>
                </a:prstGeom>
                <a:noFill/>
              </p:spPr>
              <p:txBody>
                <a:bodyPr wrap="none" rtlCol="0">
                  <a:spAutoFit/>
                </a:bodyPr>
                <a:lstStyle>
                  <a:defPPr>
                    <a:defRPr lang="ko-KR"/>
                  </a:defPPr>
                  <a:lvl1pPr>
                    <a:defRPr>
                      <a:solidFill>
                        <a:srgbClr val="FF0000"/>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ko-KR" altLang="en-US" sz="1400" dirty="0">
                      <a:solidFill>
                        <a:schemeClr val="accent6"/>
                      </a:solidFill>
                    </a:rPr>
                    <a:t>사이클 </a:t>
                  </a:r>
                  <a:r>
                    <a:rPr lang="en-US" altLang="ko-KR" sz="1400" dirty="0">
                      <a:solidFill>
                        <a:schemeClr val="accent6"/>
                      </a:solidFill>
                    </a:rPr>
                    <a:t>(Cycle)</a:t>
                  </a:r>
                  <a:r>
                    <a:rPr lang="ko-KR" altLang="en-US" sz="1400" dirty="0">
                      <a:solidFill>
                        <a:schemeClr val="accent6"/>
                      </a:solidFill>
                    </a:rPr>
                    <a:t> 하락</a:t>
                  </a:r>
                </a:p>
              </p:txBody>
            </p:sp>
            <p:sp>
              <p:nvSpPr>
                <p:cNvPr id="109" name="TextBox 108"/>
                <p:cNvSpPr txBox="1"/>
                <p:nvPr/>
              </p:nvSpPr>
              <p:spPr>
                <a:xfrm>
                  <a:off x="1911380" y="5403429"/>
                  <a:ext cx="1633161" cy="353434"/>
                </a:xfrm>
                <a:prstGeom prst="rect">
                  <a:avLst/>
                </a:prstGeom>
                <a:noFill/>
              </p:spPr>
              <p:txBody>
                <a:bodyPr wrap="none" rtlCol="0">
                  <a:spAutoFit/>
                </a:bodyPr>
                <a:lstStyle/>
                <a:p>
                  <a:r>
                    <a:rPr lang="ko-KR" altLang="en-US" sz="14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가격 </a:t>
                  </a:r>
                  <a:r>
                    <a:rPr lang="en-US" altLang="ko-KR" sz="14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(Price)</a:t>
                  </a:r>
                  <a:r>
                    <a:rPr lang="ko-KR" altLang="en-US" sz="14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 상승</a:t>
                  </a:r>
                </a:p>
              </p:txBody>
            </p:sp>
          </p:grpSp>
          <p:sp>
            <p:nvSpPr>
              <p:cNvPr id="114" name="직사각형 113"/>
              <p:cNvSpPr/>
              <p:nvPr/>
            </p:nvSpPr>
            <p:spPr>
              <a:xfrm>
                <a:off x="2068051" y="5382372"/>
                <a:ext cx="3278587" cy="321621"/>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Pretendard" panose="02000503000000020004" pitchFamily="50" charset="-127"/>
                  <a:ea typeface="Pretendard" panose="02000503000000020004" pitchFamily="50" charset="-127"/>
                  <a:cs typeface="Pretendard" panose="02000503000000020004" pitchFamily="50" charset="-127"/>
                </a:endParaRPr>
              </a:p>
            </p:txBody>
          </p:sp>
        </p:grpSp>
      </p:grpSp>
      <p:sp>
        <p:nvSpPr>
          <p:cNvPr id="115" name="직사각형 114"/>
          <p:cNvSpPr/>
          <p:nvPr/>
        </p:nvSpPr>
        <p:spPr>
          <a:xfrm>
            <a:off x="2163258" y="958361"/>
            <a:ext cx="2204450" cy="369332"/>
          </a:xfrm>
          <a:prstGeom prst="rect">
            <a:avLst/>
          </a:prstGeom>
        </p:spPr>
        <p:txBody>
          <a:bodyPr wrap="none">
            <a:spAutoFit/>
          </a:bodyPr>
          <a:lstStyle/>
          <a:p>
            <a:r>
              <a:rPr lang="ko-KR" altLang="en-US" u="sng" dirty="0">
                <a:latin typeface="Pretendard" panose="02000503000000020004" pitchFamily="50" charset="-127"/>
                <a:ea typeface="Pretendard" panose="02000503000000020004" pitchFamily="50" charset="-127"/>
                <a:cs typeface="Pretendard" panose="02000503000000020004" pitchFamily="50" charset="-127"/>
              </a:rPr>
              <a:t>수도권 주택 순환 국면</a:t>
            </a:r>
          </a:p>
        </p:txBody>
      </p:sp>
      <p:grpSp>
        <p:nvGrpSpPr>
          <p:cNvPr id="39" name="그룹 38"/>
          <p:cNvGrpSpPr/>
          <p:nvPr/>
        </p:nvGrpSpPr>
        <p:grpSpPr>
          <a:xfrm>
            <a:off x="6662203" y="1582316"/>
            <a:ext cx="5090328" cy="923330"/>
            <a:chOff x="6662203" y="1701998"/>
            <a:chExt cx="5090328" cy="923330"/>
          </a:xfrm>
        </p:grpSpPr>
        <p:sp>
          <p:nvSpPr>
            <p:cNvPr id="121" name="모서리가 둥근 직사각형 120"/>
            <p:cNvSpPr/>
            <p:nvPr/>
          </p:nvSpPr>
          <p:spPr>
            <a:xfrm>
              <a:off x="6662203" y="1713062"/>
              <a:ext cx="5090328"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5" name="직사각형 34"/>
            <p:cNvSpPr/>
            <p:nvPr/>
          </p:nvSpPr>
          <p:spPr>
            <a:xfrm>
              <a:off x="6934598" y="1701998"/>
              <a:ext cx="4545539" cy="923330"/>
            </a:xfrm>
            <a:prstGeom prst="rect">
              <a:avLst/>
            </a:prstGeom>
          </p:spPr>
          <p:txBody>
            <a:bodyPr wrap="square">
              <a:spAutoFit/>
            </a:bodyPr>
            <a:lstStyle/>
            <a:p>
              <a:pPr algn="ct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1</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2006~2009</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년 </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시장 </a:t>
              </a:r>
              <a:r>
                <a:rPr lang="ko-KR" altLang="en-US" dirty="0" err="1">
                  <a:solidFill>
                    <a:schemeClr val="bg1"/>
                  </a:solidFill>
                  <a:latin typeface="Pretendard" panose="02000503000000020004" pitchFamily="50" charset="-127"/>
                  <a:ea typeface="Pretendard" panose="02000503000000020004" pitchFamily="50" charset="-127"/>
                  <a:cs typeface="Pretendard" panose="02000503000000020004" pitchFamily="50" charset="-127"/>
                </a:rPr>
                <a:t>활황기</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매수자의 기대 가격이 매도자의 </a:t>
              </a:r>
              <a:r>
                <a:rPr lang="ko-KR" altLang="en-US" dirty="0" err="1">
                  <a:solidFill>
                    <a:schemeClr val="bg1"/>
                  </a:solidFill>
                  <a:latin typeface="Pretendard" panose="02000503000000020004" pitchFamily="50" charset="-127"/>
                  <a:ea typeface="Pretendard" panose="02000503000000020004" pitchFamily="50" charset="-127"/>
                  <a:cs typeface="Pretendard" panose="02000503000000020004" pitchFamily="50" charset="-127"/>
                </a:rPr>
                <a:t>잠재가격</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대비 높아 가격과 거래량이 동시에 증가</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41" name="그룹 40"/>
          <p:cNvGrpSpPr/>
          <p:nvPr/>
        </p:nvGrpSpPr>
        <p:grpSpPr>
          <a:xfrm>
            <a:off x="6662203" y="2670509"/>
            <a:ext cx="5090328" cy="923330"/>
            <a:chOff x="6662203" y="2847945"/>
            <a:chExt cx="5090328" cy="923330"/>
          </a:xfrm>
        </p:grpSpPr>
        <p:sp>
          <p:nvSpPr>
            <p:cNvPr id="122" name="모서리가 둥근 직사각형 121"/>
            <p:cNvSpPr/>
            <p:nvPr/>
          </p:nvSpPr>
          <p:spPr>
            <a:xfrm>
              <a:off x="6662203" y="2859009"/>
              <a:ext cx="5090328"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6" name="직사각형 125"/>
            <p:cNvSpPr/>
            <p:nvPr/>
          </p:nvSpPr>
          <p:spPr>
            <a:xfrm>
              <a:off x="6905684" y="2847945"/>
              <a:ext cx="4603367" cy="923330"/>
            </a:xfrm>
            <a:prstGeom prst="rect">
              <a:avLst/>
            </a:prstGeom>
          </p:spPr>
          <p:txBody>
            <a:bodyPr wrap="square">
              <a:spAutoFit/>
            </a:bodyPr>
            <a:lstStyle/>
            <a:p>
              <a:pPr algn="ct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2010~2013</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년 </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err="1">
                  <a:solidFill>
                    <a:schemeClr val="bg1"/>
                  </a:solidFill>
                  <a:latin typeface="Pretendard" panose="02000503000000020004" pitchFamily="50" charset="-127"/>
                  <a:ea typeface="Pretendard" panose="02000503000000020004" pitchFamily="50" charset="-127"/>
                  <a:cs typeface="Pretendard" panose="02000503000000020004" pitchFamily="50" charset="-127"/>
                </a:rPr>
                <a:t>불황시장</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매도자의 기대 가격이 매수자의</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기대 가격보다 높아 매각에 시간이 걸림</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42" name="그룹 41"/>
          <p:cNvGrpSpPr/>
          <p:nvPr/>
        </p:nvGrpSpPr>
        <p:grpSpPr>
          <a:xfrm>
            <a:off x="6662203" y="3758702"/>
            <a:ext cx="5090328" cy="923330"/>
            <a:chOff x="6662203" y="3932195"/>
            <a:chExt cx="5090328" cy="923330"/>
          </a:xfrm>
        </p:grpSpPr>
        <p:sp>
          <p:nvSpPr>
            <p:cNvPr id="123" name="모서리가 둥근 직사각형 122"/>
            <p:cNvSpPr/>
            <p:nvPr/>
          </p:nvSpPr>
          <p:spPr>
            <a:xfrm>
              <a:off x="6662203" y="3943259"/>
              <a:ext cx="5090328"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7" name="직사각형 126"/>
            <p:cNvSpPr/>
            <p:nvPr/>
          </p:nvSpPr>
          <p:spPr>
            <a:xfrm>
              <a:off x="6905684" y="3932195"/>
              <a:ext cx="4603367" cy="923330"/>
            </a:xfrm>
            <a:prstGeom prst="rect">
              <a:avLst/>
            </a:prstGeom>
          </p:spPr>
          <p:txBody>
            <a:bodyPr wrap="square">
              <a:spAutoFit/>
            </a:bodyPr>
            <a:lstStyle/>
            <a:p>
              <a:pPr algn="ct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3</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2014~2018</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년 </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err="1">
                  <a:solidFill>
                    <a:schemeClr val="bg1"/>
                  </a:solidFill>
                  <a:latin typeface="Pretendard" panose="02000503000000020004" pitchFamily="50" charset="-127"/>
                  <a:ea typeface="Pretendard" panose="02000503000000020004" pitchFamily="50" charset="-127"/>
                  <a:cs typeface="Pretendard" panose="02000503000000020004" pitchFamily="50" charset="-127"/>
                </a:rPr>
                <a:t>재상승세</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전화</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 상승의 기대 심리로 인해 </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dirty="0" err="1">
                  <a:solidFill>
                    <a:schemeClr val="bg1"/>
                  </a:solidFill>
                  <a:latin typeface="Pretendard" panose="02000503000000020004" pitchFamily="50" charset="-127"/>
                  <a:ea typeface="Pretendard" panose="02000503000000020004" pitchFamily="50" charset="-127"/>
                  <a:cs typeface="Pretendard" panose="02000503000000020004" pitchFamily="50" charset="-127"/>
                </a:rPr>
                <a:t>거래물량도</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크게 증가</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44" name="그룹 43"/>
          <p:cNvGrpSpPr/>
          <p:nvPr/>
        </p:nvGrpSpPr>
        <p:grpSpPr>
          <a:xfrm>
            <a:off x="6662203" y="4846895"/>
            <a:ext cx="5090328" cy="923330"/>
            <a:chOff x="6662203" y="5055477"/>
            <a:chExt cx="5090328" cy="923330"/>
          </a:xfrm>
        </p:grpSpPr>
        <p:sp>
          <p:nvSpPr>
            <p:cNvPr id="124" name="모서리가 둥근 직사각형 123"/>
            <p:cNvSpPr/>
            <p:nvPr/>
          </p:nvSpPr>
          <p:spPr>
            <a:xfrm>
              <a:off x="6662203" y="5066541"/>
              <a:ext cx="5090328"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28" name="직사각형 127"/>
            <p:cNvSpPr/>
            <p:nvPr/>
          </p:nvSpPr>
          <p:spPr>
            <a:xfrm>
              <a:off x="6905684" y="5055477"/>
              <a:ext cx="4603367" cy="923330"/>
            </a:xfrm>
            <a:prstGeom prst="rect">
              <a:avLst/>
            </a:prstGeom>
          </p:spPr>
          <p:txBody>
            <a:bodyPr wrap="square">
              <a:spAutoFit/>
            </a:bodyPr>
            <a:lstStyle/>
            <a:p>
              <a:pPr algn="ct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4</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2019~2022</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년 </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침체기로 전화</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 상승 폭은 점차 확대되나</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오히려 </a:t>
              </a:r>
              <a:r>
                <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가격과 </a:t>
              </a:r>
              <a:endParaRPr lang="en-US" altLang="ko-KR"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거래량의 상승과 하락의 방향성이 상이하게 나타남</a:t>
              </a:r>
              <a:endParaRPr lang="en-US" altLang="ko-KR"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7" name="그룹 36"/>
          <p:cNvGrpSpPr/>
          <p:nvPr/>
        </p:nvGrpSpPr>
        <p:grpSpPr>
          <a:xfrm>
            <a:off x="4393382" y="136107"/>
            <a:ext cx="7497166" cy="335081"/>
            <a:chOff x="4393382" y="136107"/>
            <a:chExt cx="7497166" cy="335081"/>
          </a:xfrm>
        </p:grpSpPr>
        <p:sp>
          <p:nvSpPr>
            <p:cNvPr id="40"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43"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45"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46"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35477477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2142116"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정치 변수</a:t>
            </a:r>
          </a:p>
        </p:txBody>
      </p:sp>
      <p:sp>
        <p:nvSpPr>
          <p:cNvPr id="130" name="직사각형 129"/>
          <p:cNvSpPr/>
          <p:nvPr/>
        </p:nvSpPr>
        <p:spPr>
          <a:xfrm>
            <a:off x="0" y="6550223"/>
            <a:ext cx="8523487"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a:latin typeface="Pretendard" panose="02000503000000020004" pitchFamily="50" charset="-127"/>
                <a:ea typeface="Pretendard" panose="02000503000000020004" pitchFamily="50" charset="-127"/>
                <a:cs typeface="Pretendard" panose="02000503000000020004" pitchFamily="50" charset="-127"/>
              </a:rPr>
              <a:t>전한보미</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「수도권 아파트 매매시장의 </a:t>
            </a:r>
            <a:r>
              <a:rPr lang="ko-KR" altLang="en-US" sz="1400" dirty="0" err="1">
                <a:latin typeface="Pretendard" panose="02000503000000020004" pitchFamily="50" charset="-127"/>
                <a:ea typeface="Pretendard" panose="02000503000000020004" pitchFamily="50" charset="-127"/>
                <a:cs typeface="Pretendard" panose="02000503000000020004" pitchFamily="50" charset="-127"/>
              </a:rPr>
              <a:t>순환국면별</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 주택가격 및 거래량 간의 인과성 분석」</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한양대학교</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2023, p11</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93" name="그룹 92"/>
          <p:cNvGrpSpPr/>
          <p:nvPr/>
        </p:nvGrpSpPr>
        <p:grpSpPr>
          <a:xfrm>
            <a:off x="211050" y="900605"/>
            <a:ext cx="11769900" cy="5056790"/>
            <a:chOff x="211050" y="900605"/>
            <a:chExt cx="11769900" cy="5056790"/>
          </a:xfrm>
        </p:grpSpPr>
        <p:grpSp>
          <p:nvGrpSpPr>
            <p:cNvPr id="90" name="그룹 89"/>
            <p:cNvGrpSpPr/>
            <p:nvPr/>
          </p:nvGrpSpPr>
          <p:grpSpPr>
            <a:xfrm>
              <a:off x="211050" y="900605"/>
              <a:ext cx="11769900" cy="5056790"/>
              <a:chOff x="175046" y="916217"/>
              <a:chExt cx="11769900" cy="5056790"/>
            </a:xfrm>
          </p:grpSpPr>
          <p:grpSp>
            <p:nvGrpSpPr>
              <p:cNvPr id="89" name="그룹 88"/>
              <p:cNvGrpSpPr/>
              <p:nvPr/>
            </p:nvGrpSpPr>
            <p:grpSpPr>
              <a:xfrm>
                <a:off x="175046" y="916217"/>
                <a:ext cx="2032522" cy="5056790"/>
                <a:chOff x="93467" y="916217"/>
                <a:chExt cx="2032522" cy="5056790"/>
              </a:xfrm>
            </p:grpSpPr>
            <p:sp>
              <p:nvSpPr>
                <p:cNvPr id="37" name="직사각형 36"/>
                <p:cNvSpPr/>
                <p:nvPr/>
              </p:nvSpPr>
              <p:spPr>
                <a:xfrm>
                  <a:off x="818623" y="916217"/>
                  <a:ext cx="582211" cy="369332"/>
                </a:xfrm>
                <a:prstGeom prst="rect">
                  <a:avLst/>
                </a:prstGeom>
              </p:spPr>
              <p:txBody>
                <a:bodyPr wrap="none">
                  <a:spAutoFit/>
                </a:bodyPr>
                <a:lstStyle/>
                <a:p>
                  <a:r>
                    <a:rPr lang="ko-KR" altLang="en-US" u="sng">
                      <a:latin typeface="Pretendard" panose="02000503000000020004" pitchFamily="50" charset="-127"/>
                      <a:ea typeface="Pretendard" panose="02000503000000020004" pitchFamily="50" charset="-127"/>
                      <a:cs typeface="Pretendard" panose="02000503000000020004" pitchFamily="50" charset="-127"/>
                    </a:rPr>
                    <a:t>국면</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28" name="그룹 27"/>
                <p:cNvGrpSpPr/>
                <p:nvPr/>
              </p:nvGrpSpPr>
              <p:grpSpPr>
                <a:xfrm>
                  <a:off x="93467" y="1466362"/>
                  <a:ext cx="2032522" cy="901202"/>
                  <a:chOff x="93467" y="1393394"/>
                  <a:chExt cx="2032522" cy="901202"/>
                </a:xfrm>
              </p:grpSpPr>
              <p:sp>
                <p:nvSpPr>
                  <p:cNvPr id="48" name="모서리가 둥근 직사각형 47"/>
                  <p:cNvSpPr/>
                  <p:nvPr/>
                </p:nvSpPr>
                <p:spPr>
                  <a:xfrm>
                    <a:off x="93467" y="1393394"/>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직사각형 2"/>
                  <p:cNvSpPr/>
                  <p:nvPr/>
                </p:nvSpPr>
                <p:spPr>
                  <a:xfrm>
                    <a:off x="565348" y="1643940"/>
                    <a:ext cx="1088760"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1</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endParaRPr lang="ko-KR" altLang="en-US" sz="2000" dirty="0"/>
                  </a:p>
                </p:txBody>
              </p:sp>
            </p:grpSp>
            <p:grpSp>
              <p:nvGrpSpPr>
                <p:cNvPr id="32" name="그룹 31"/>
                <p:cNvGrpSpPr/>
                <p:nvPr/>
              </p:nvGrpSpPr>
              <p:grpSpPr>
                <a:xfrm>
                  <a:off x="93467" y="2664489"/>
                  <a:ext cx="2032522" cy="901202"/>
                  <a:chOff x="93467" y="2603971"/>
                  <a:chExt cx="2032522" cy="901202"/>
                </a:xfrm>
              </p:grpSpPr>
              <p:sp>
                <p:nvSpPr>
                  <p:cNvPr id="53" name="모서리가 둥근 직사각형 52"/>
                  <p:cNvSpPr/>
                  <p:nvPr/>
                </p:nvSpPr>
                <p:spPr>
                  <a:xfrm>
                    <a:off x="93467" y="2603971"/>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8" name="직사각형 67"/>
                  <p:cNvSpPr/>
                  <p:nvPr/>
                </p:nvSpPr>
                <p:spPr>
                  <a:xfrm>
                    <a:off x="546112" y="2854517"/>
                    <a:ext cx="1127232"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endParaRPr lang="ko-KR" altLang="en-US" sz="2000" dirty="0"/>
                  </a:p>
                </p:txBody>
              </p:sp>
            </p:grpSp>
            <p:grpSp>
              <p:nvGrpSpPr>
                <p:cNvPr id="31" name="그룹 30"/>
                <p:cNvGrpSpPr/>
                <p:nvPr/>
              </p:nvGrpSpPr>
              <p:grpSpPr>
                <a:xfrm>
                  <a:off x="93467" y="3862616"/>
                  <a:ext cx="2032522" cy="901202"/>
                  <a:chOff x="93467" y="3825612"/>
                  <a:chExt cx="2032522" cy="901202"/>
                </a:xfrm>
              </p:grpSpPr>
              <p:sp>
                <p:nvSpPr>
                  <p:cNvPr id="58" name="모서리가 둥근 직사각형 57"/>
                  <p:cNvSpPr/>
                  <p:nvPr/>
                </p:nvSpPr>
                <p:spPr>
                  <a:xfrm>
                    <a:off x="93467" y="3825612"/>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9" name="직사각형 68"/>
                  <p:cNvSpPr/>
                  <p:nvPr/>
                </p:nvSpPr>
                <p:spPr>
                  <a:xfrm>
                    <a:off x="542105" y="4076158"/>
                    <a:ext cx="1135247"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3</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endParaRPr lang="ko-KR" altLang="en-US" sz="2000" dirty="0"/>
                  </a:p>
                </p:txBody>
              </p:sp>
            </p:grpSp>
            <p:grpSp>
              <p:nvGrpSpPr>
                <p:cNvPr id="29" name="그룹 28"/>
                <p:cNvGrpSpPr/>
                <p:nvPr/>
              </p:nvGrpSpPr>
              <p:grpSpPr>
                <a:xfrm>
                  <a:off x="93467" y="5071805"/>
                  <a:ext cx="2032522" cy="901202"/>
                  <a:chOff x="93467" y="5176853"/>
                  <a:chExt cx="2032522" cy="901202"/>
                </a:xfrm>
              </p:grpSpPr>
              <p:sp>
                <p:nvSpPr>
                  <p:cNvPr id="63" name="모서리가 둥근 직사각형 62"/>
                  <p:cNvSpPr/>
                  <p:nvPr/>
                </p:nvSpPr>
                <p:spPr>
                  <a:xfrm>
                    <a:off x="93467" y="5176853"/>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0" name="직사각형 69"/>
                  <p:cNvSpPr/>
                  <p:nvPr/>
                </p:nvSpPr>
                <p:spPr>
                  <a:xfrm>
                    <a:off x="541303" y="5427399"/>
                    <a:ext cx="1136850"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4</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차 국면 </a:t>
                    </a:r>
                    <a:endParaRPr lang="ko-KR" altLang="en-US" sz="2000" dirty="0"/>
                  </a:p>
                </p:txBody>
              </p:sp>
            </p:grpSp>
          </p:grpSp>
          <p:grpSp>
            <p:nvGrpSpPr>
              <p:cNvPr id="88" name="그룹 87"/>
              <p:cNvGrpSpPr/>
              <p:nvPr/>
            </p:nvGrpSpPr>
            <p:grpSpPr>
              <a:xfrm>
                <a:off x="2609391" y="916217"/>
                <a:ext cx="2032522" cy="5056790"/>
                <a:chOff x="2567705" y="916217"/>
                <a:chExt cx="2032522" cy="5056790"/>
              </a:xfrm>
            </p:grpSpPr>
            <p:sp>
              <p:nvSpPr>
                <p:cNvPr id="40" name="직사각형 39"/>
                <p:cNvSpPr/>
                <p:nvPr/>
              </p:nvSpPr>
              <p:spPr>
                <a:xfrm>
                  <a:off x="3292861" y="916217"/>
                  <a:ext cx="582211" cy="369332"/>
                </a:xfrm>
                <a:prstGeom prst="rect">
                  <a:avLst/>
                </a:prstGeom>
              </p:spPr>
              <p:txBody>
                <a:bodyPr wrap="none">
                  <a:spAutoFit/>
                </a:bodyPr>
                <a:lstStyle/>
                <a:p>
                  <a:r>
                    <a:rPr lang="ko-KR" altLang="en-US" u="sng">
                      <a:latin typeface="Pretendard" panose="02000503000000020004" pitchFamily="50" charset="-127"/>
                      <a:ea typeface="Pretendard" panose="02000503000000020004" pitchFamily="50" charset="-127"/>
                      <a:cs typeface="Pretendard" panose="02000503000000020004" pitchFamily="50" charset="-127"/>
                    </a:rPr>
                    <a:t>연도</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25" name="그룹 24"/>
                <p:cNvGrpSpPr/>
                <p:nvPr/>
              </p:nvGrpSpPr>
              <p:grpSpPr>
                <a:xfrm>
                  <a:off x="2567705" y="1466362"/>
                  <a:ext cx="2032522" cy="901202"/>
                  <a:chOff x="2545419" y="1393394"/>
                  <a:chExt cx="2032522" cy="901202"/>
                </a:xfrm>
              </p:grpSpPr>
              <p:sp>
                <p:nvSpPr>
                  <p:cNvPr id="49" name="모서리가 둥근 직사각형 48"/>
                  <p:cNvSpPr/>
                  <p:nvPr/>
                </p:nvSpPr>
                <p:spPr>
                  <a:xfrm>
                    <a:off x="2545419" y="1393394"/>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2" name="직사각형 71"/>
                  <p:cNvSpPr/>
                  <p:nvPr/>
                </p:nvSpPr>
                <p:spPr>
                  <a:xfrm>
                    <a:off x="2776850" y="1643940"/>
                    <a:ext cx="1569660"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2006~2009</a:t>
                    </a:r>
                    <a:endParaRPr lang="ko-KR" altLang="en-US" sz="2000" dirty="0"/>
                  </a:p>
                </p:txBody>
              </p:sp>
            </p:grpSp>
            <p:grpSp>
              <p:nvGrpSpPr>
                <p:cNvPr id="24" name="그룹 23"/>
                <p:cNvGrpSpPr/>
                <p:nvPr/>
              </p:nvGrpSpPr>
              <p:grpSpPr>
                <a:xfrm>
                  <a:off x="2567705" y="2664489"/>
                  <a:ext cx="2032522" cy="901202"/>
                  <a:chOff x="2563016" y="2603971"/>
                  <a:chExt cx="2032522" cy="901202"/>
                </a:xfrm>
              </p:grpSpPr>
              <p:sp>
                <p:nvSpPr>
                  <p:cNvPr id="54" name="모서리가 둥근 직사각형 53"/>
                  <p:cNvSpPr/>
                  <p:nvPr/>
                </p:nvSpPr>
                <p:spPr>
                  <a:xfrm>
                    <a:off x="2563016" y="2603971"/>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3" name="직사각형 72"/>
                  <p:cNvSpPr/>
                  <p:nvPr/>
                </p:nvSpPr>
                <p:spPr>
                  <a:xfrm>
                    <a:off x="2836125" y="2854517"/>
                    <a:ext cx="1486304"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2010~2013</a:t>
                    </a:r>
                    <a:endParaRPr lang="ko-KR" altLang="en-US" sz="2000" dirty="0"/>
                  </a:p>
                </p:txBody>
              </p:sp>
            </p:grpSp>
            <p:grpSp>
              <p:nvGrpSpPr>
                <p:cNvPr id="23" name="그룹 22"/>
                <p:cNvGrpSpPr/>
                <p:nvPr/>
              </p:nvGrpSpPr>
              <p:grpSpPr>
                <a:xfrm>
                  <a:off x="2567705" y="3862616"/>
                  <a:ext cx="2032522" cy="901202"/>
                  <a:chOff x="2569489" y="3825612"/>
                  <a:chExt cx="2032522" cy="901202"/>
                </a:xfrm>
              </p:grpSpPr>
              <p:sp>
                <p:nvSpPr>
                  <p:cNvPr id="59" name="모서리가 둥근 직사각형 58"/>
                  <p:cNvSpPr/>
                  <p:nvPr/>
                </p:nvSpPr>
                <p:spPr>
                  <a:xfrm>
                    <a:off x="2569489" y="3825612"/>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4" name="직사각형 73"/>
                  <p:cNvSpPr/>
                  <p:nvPr/>
                </p:nvSpPr>
                <p:spPr>
                  <a:xfrm>
                    <a:off x="2840193" y="4076158"/>
                    <a:ext cx="1491114"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2014~2018</a:t>
                    </a:r>
                    <a:endParaRPr lang="ko-KR" altLang="en-US" sz="2000" dirty="0"/>
                  </a:p>
                </p:txBody>
              </p:sp>
            </p:grpSp>
            <p:grpSp>
              <p:nvGrpSpPr>
                <p:cNvPr id="21" name="그룹 20"/>
                <p:cNvGrpSpPr/>
                <p:nvPr/>
              </p:nvGrpSpPr>
              <p:grpSpPr>
                <a:xfrm>
                  <a:off x="2567705" y="5071805"/>
                  <a:ext cx="2032522" cy="901202"/>
                  <a:chOff x="2589992" y="5176853"/>
                  <a:chExt cx="2032522" cy="901202"/>
                </a:xfrm>
              </p:grpSpPr>
              <p:sp>
                <p:nvSpPr>
                  <p:cNvPr id="64" name="모서리가 둥근 직사각형 63"/>
                  <p:cNvSpPr/>
                  <p:nvPr/>
                </p:nvSpPr>
                <p:spPr>
                  <a:xfrm>
                    <a:off x="2589992" y="5176853"/>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5" name="직사각형 74"/>
                  <p:cNvSpPr/>
                  <p:nvPr/>
                </p:nvSpPr>
                <p:spPr>
                  <a:xfrm>
                    <a:off x="2845468" y="5427399"/>
                    <a:ext cx="1521570" cy="400110"/>
                  </a:xfrm>
                  <a:prstGeom prst="rect">
                    <a:avLst/>
                  </a:prstGeom>
                </p:spPr>
                <p:txBody>
                  <a:bodyPr wrap="none">
                    <a:spAutoFit/>
                  </a:bodyPr>
                  <a:lstStyle/>
                  <a:p>
                    <a:r>
                      <a:rPr lang="en-US" altLang="ko-KR"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2019~2022</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grpSp>
            <p:nvGrpSpPr>
              <p:cNvPr id="71" name="그룹 70"/>
              <p:cNvGrpSpPr/>
              <p:nvPr/>
            </p:nvGrpSpPr>
            <p:grpSpPr>
              <a:xfrm>
                <a:off x="5043736" y="916217"/>
                <a:ext cx="2032522" cy="5056790"/>
                <a:chOff x="5041943" y="916217"/>
                <a:chExt cx="2032522" cy="5056790"/>
              </a:xfrm>
            </p:grpSpPr>
            <p:sp>
              <p:nvSpPr>
                <p:cNvPr id="43" name="직사각형 42"/>
                <p:cNvSpPr/>
                <p:nvPr/>
              </p:nvSpPr>
              <p:spPr>
                <a:xfrm>
                  <a:off x="5767099" y="916217"/>
                  <a:ext cx="582211" cy="369332"/>
                </a:xfrm>
                <a:prstGeom prst="rect">
                  <a:avLst/>
                </a:prstGeom>
              </p:spPr>
              <p:txBody>
                <a:bodyPr wrap="none">
                  <a:spAutoFit/>
                </a:bodyPr>
                <a:lstStyle/>
                <a:p>
                  <a:r>
                    <a:rPr lang="ko-KR" altLang="en-US" u="sng" dirty="0">
                      <a:latin typeface="Pretendard" panose="02000503000000020004" pitchFamily="50" charset="-127"/>
                      <a:ea typeface="Pretendard" panose="02000503000000020004" pitchFamily="50" charset="-127"/>
                      <a:cs typeface="Pretendard" panose="02000503000000020004" pitchFamily="50" charset="-127"/>
                    </a:rPr>
                    <a:t>추세</a:t>
                  </a:r>
                </a:p>
              </p:txBody>
            </p:sp>
            <p:grpSp>
              <p:nvGrpSpPr>
                <p:cNvPr id="17" name="그룹 16"/>
                <p:cNvGrpSpPr/>
                <p:nvPr/>
              </p:nvGrpSpPr>
              <p:grpSpPr>
                <a:xfrm>
                  <a:off x="5041943" y="1466362"/>
                  <a:ext cx="2032522" cy="901202"/>
                  <a:chOff x="5019657" y="1393394"/>
                  <a:chExt cx="2032522" cy="901202"/>
                </a:xfrm>
              </p:grpSpPr>
              <p:sp>
                <p:nvSpPr>
                  <p:cNvPr id="50" name="모서리가 둥근 직사각형 49"/>
                  <p:cNvSpPr/>
                  <p:nvPr/>
                </p:nvSpPr>
                <p:spPr>
                  <a:xfrm>
                    <a:off x="5019657" y="1393394"/>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6" name="직사각형 75"/>
                  <p:cNvSpPr/>
                  <p:nvPr/>
                </p:nvSpPr>
                <p:spPr>
                  <a:xfrm>
                    <a:off x="5358489" y="1643940"/>
                    <a:ext cx="1354858" cy="400110"/>
                  </a:xfrm>
                  <a:prstGeom prst="rect">
                    <a:avLst/>
                  </a:prstGeom>
                </p:spPr>
                <p:txBody>
                  <a:bodyPr wrap="none">
                    <a:spAutoFit/>
                  </a:bodyPr>
                  <a:lstStyle/>
                  <a:p>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시장 </a:t>
                    </a:r>
                    <a:r>
                      <a:rPr lang="ko-KR" altLang="en-US" sz="2000" dirty="0" err="1">
                        <a:solidFill>
                          <a:schemeClr val="bg1"/>
                        </a:solidFill>
                        <a:latin typeface="Pretendard" panose="02000503000000020004" pitchFamily="50" charset="-127"/>
                        <a:ea typeface="Pretendard" panose="02000503000000020004" pitchFamily="50" charset="-127"/>
                        <a:cs typeface="Pretendard" panose="02000503000000020004" pitchFamily="50" charset="-127"/>
                      </a:rPr>
                      <a:t>활황기</a:t>
                    </a:r>
                    <a:endParaRPr lang="ko-KR" altLang="en-US" sz="2000" dirty="0"/>
                  </a:p>
                </p:txBody>
              </p:sp>
            </p:grpSp>
            <p:grpSp>
              <p:nvGrpSpPr>
                <p:cNvPr id="18" name="그룹 17"/>
                <p:cNvGrpSpPr/>
                <p:nvPr/>
              </p:nvGrpSpPr>
              <p:grpSpPr>
                <a:xfrm>
                  <a:off x="5041943" y="2664489"/>
                  <a:ext cx="2032522" cy="901202"/>
                  <a:chOff x="5037254" y="2603971"/>
                  <a:chExt cx="2032522" cy="901202"/>
                </a:xfrm>
              </p:grpSpPr>
              <p:sp>
                <p:nvSpPr>
                  <p:cNvPr id="55" name="모서리가 둥근 직사각형 54"/>
                  <p:cNvSpPr/>
                  <p:nvPr/>
                </p:nvSpPr>
                <p:spPr>
                  <a:xfrm>
                    <a:off x="5037254" y="2603971"/>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7" name="직사각형 76"/>
                  <p:cNvSpPr/>
                  <p:nvPr/>
                </p:nvSpPr>
                <p:spPr>
                  <a:xfrm>
                    <a:off x="5518753" y="2854517"/>
                    <a:ext cx="1069524" cy="400110"/>
                  </a:xfrm>
                  <a:prstGeom prst="rect">
                    <a:avLst/>
                  </a:prstGeom>
                </p:spPr>
                <p:txBody>
                  <a:bodyPr wrap="none">
                    <a:spAutoFit/>
                  </a:bodyPr>
                  <a:lstStyle/>
                  <a:p>
                    <a:r>
                      <a:rPr lang="ko-KR" altLang="en-US" sz="2000">
                        <a:solidFill>
                          <a:schemeClr val="bg1"/>
                        </a:solidFill>
                        <a:latin typeface="Pretendard" panose="02000503000000020004" pitchFamily="50" charset="-127"/>
                        <a:ea typeface="Pretendard" panose="02000503000000020004" pitchFamily="50" charset="-127"/>
                        <a:cs typeface="Pretendard" panose="02000503000000020004" pitchFamily="50" charset="-127"/>
                      </a:rPr>
                      <a:t>불황시장</a:t>
                    </a:r>
                    <a:endParaRPr lang="ko-KR" altLang="en-US" sz="2000" dirty="0"/>
                  </a:p>
                </p:txBody>
              </p:sp>
            </p:grpSp>
            <p:grpSp>
              <p:nvGrpSpPr>
                <p:cNvPr id="19" name="그룹 18"/>
                <p:cNvGrpSpPr/>
                <p:nvPr/>
              </p:nvGrpSpPr>
              <p:grpSpPr>
                <a:xfrm>
                  <a:off x="5041943" y="3862616"/>
                  <a:ext cx="2032522" cy="901202"/>
                  <a:chOff x="5043727" y="3825612"/>
                  <a:chExt cx="2032522" cy="901202"/>
                </a:xfrm>
              </p:grpSpPr>
              <p:sp>
                <p:nvSpPr>
                  <p:cNvPr id="60" name="모서리가 둥근 직사각형 59"/>
                  <p:cNvSpPr/>
                  <p:nvPr/>
                </p:nvSpPr>
                <p:spPr>
                  <a:xfrm>
                    <a:off x="5043727" y="3825612"/>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8" name="직사각형 77"/>
                  <p:cNvSpPr/>
                  <p:nvPr/>
                </p:nvSpPr>
                <p:spPr>
                  <a:xfrm>
                    <a:off x="5271952" y="4076158"/>
                    <a:ext cx="1576072" cy="400110"/>
                  </a:xfrm>
                  <a:prstGeom prst="rect">
                    <a:avLst/>
                  </a:prstGeom>
                </p:spPr>
                <p:txBody>
                  <a:bodyPr wrap="none">
                    <a:spAutoFit/>
                  </a:bodyPr>
                  <a:lstStyle/>
                  <a:p>
                    <a:r>
                      <a:rPr lang="ko-KR" altLang="en-US" sz="2000" dirty="0" err="1">
                        <a:solidFill>
                          <a:schemeClr val="bg1"/>
                        </a:solidFill>
                        <a:latin typeface="Pretendard" panose="02000503000000020004" pitchFamily="50" charset="-127"/>
                        <a:ea typeface="Pretendard" panose="02000503000000020004" pitchFamily="50" charset="-127"/>
                        <a:cs typeface="Pretendard" panose="02000503000000020004" pitchFamily="50" charset="-127"/>
                      </a:rPr>
                      <a:t>재상승세</a:t>
                    </a:r>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전화</a:t>
                    </a:r>
                    <a:endParaRPr lang="ko-KR" altLang="en-US" sz="2000" dirty="0"/>
                  </a:p>
                </p:txBody>
              </p:sp>
            </p:grpSp>
            <p:grpSp>
              <p:nvGrpSpPr>
                <p:cNvPr id="20" name="그룹 19"/>
                <p:cNvGrpSpPr/>
                <p:nvPr/>
              </p:nvGrpSpPr>
              <p:grpSpPr>
                <a:xfrm>
                  <a:off x="5041943" y="5071805"/>
                  <a:ext cx="2032522" cy="901202"/>
                  <a:chOff x="5064230" y="5176853"/>
                  <a:chExt cx="2032522" cy="901202"/>
                </a:xfrm>
              </p:grpSpPr>
              <p:sp>
                <p:nvSpPr>
                  <p:cNvPr id="65" name="모서리가 둥근 직사각형 64"/>
                  <p:cNvSpPr/>
                  <p:nvPr/>
                </p:nvSpPr>
                <p:spPr>
                  <a:xfrm>
                    <a:off x="5064230" y="5176853"/>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9" name="직사각형 78"/>
                  <p:cNvSpPr/>
                  <p:nvPr/>
                </p:nvSpPr>
                <p:spPr>
                  <a:xfrm>
                    <a:off x="5292455" y="5427399"/>
                    <a:ext cx="1576072" cy="400110"/>
                  </a:xfrm>
                  <a:prstGeom prst="rect">
                    <a:avLst/>
                  </a:prstGeom>
                </p:spPr>
                <p:txBody>
                  <a:bodyPr wrap="none">
                    <a:spAutoFit/>
                  </a:bodyPr>
                  <a:lstStyle/>
                  <a:p>
                    <a:r>
                      <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침체기로 전화</a:t>
                    </a:r>
                    <a:endParaRPr lang="ko-KR" altLang="en-US" sz="2000" dirty="0"/>
                  </a:p>
                </p:txBody>
              </p:sp>
            </p:grpSp>
          </p:grpSp>
          <p:grpSp>
            <p:nvGrpSpPr>
              <p:cNvPr id="34" name="그룹 33"/>
              <p:cNvGrpSpPr/>
              <p:nvPr/>
            </p:nvGrpSpPr>
            <p:grpSpPr>
              <a:xfrm>
                <a:off x="7478080" y="916217"/>
                <a:ext cx="2032522" cy="5056790"/>
                <a:chOff x="7516181" y="916217"/>
                <a:chExt cx="2032522" cy="5056790"/>
              </a:xfrm>
            </p:grpSpPr>
            <p:sp>
              <p:nvSpPr>
                <p:cNvPr id="47" name="직사각형 46"/>
                <p:cNvSpPr/>
                <p:nvPr/>
              </p:nvSpPr>
              <p:spPr>
                <a:xfrm>
                  <a:off x="8141951" y="916217"/>
                  <a:ext cx="780983" cy="369332"/>
                </a:xfrm>
                <a:prstGeom prst="rect">
                  <a:avLst/>
                </a:prstGeom>
              </p:spPr>
              <p:txBody>
                <a:bodyPr wrap="none">
                  <a:spAutoFit/>
                </a:bodyPr>
                <a:lstStyle/>
                <a:p>
                  <a:r>
                    <a:rPr lang="ko-KR" altLang="en-US" u="sng">
                      <a:latin typeface="Pretendard" panose="02000503000000020004" pitchFamily="50" charset="-127"/>
                      <a:ea typeface="Pretendard" panose="02000503000000020004" pitchFamily="50" charset="-127"/>
                      <a:cs typeface="Pretendard" panose="02000503000000020004" pitchFamily="50" charset="-127"/>
                    </a:rPr>
                    <a:t>거래량</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6" name="그룹 15"/>
                <p:cNvGrpSpPr/>
                <p:nvPr/>
              </p:nvGrpSpPr>
              <p:grpSpPr>
                <a:xfrm>
                  <a:off x="7516181" y="1466362"/>
                  <a:ext cx="2032522" cy="901202"/>
                  <a:chOff x="7493895" y="1404458"/>
                  <a:chExt cx="2032522" cy="901202"/>
                </a:xfrm>
              </p:grpSpPr>
              <p:sp>
                <p:nvSpPr>
                  <p:cNvPr id="51" name="모서리가 둥근 직사각형 50"/>
                  <p:cNvSpPr/>
                  <p:nvPr/>
                </p:nvSpPr>
                <p:spPr>
                  <a:xfrm>
                    <a:off x="7493895" y="1404458"/>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0" name="직사각형 79"/>
                  <p:cNvSpPr/>
                  <p:nvPr/>
                </p:nvSpPr>
                <p:spPr>
                  <a:xfrm>
                    <a:off x="8196609" y="1655004"/>
                    <a:ext cx="627095" cy="400110"/>
                  </a:xfrm>
                  <a:prstGeom prst="rect">
                    <a:avLst/>
                  </a:prstGeom>
                </p:spPr>
                <p:txBody>
                  <a:bodyPr wrap="none">
                    <a:spAutoFit/>
                  </a:bodyPr>
                  <a:lstStyle/>
                  <a:p>
                    <a:r>
                      <a:rPr lang="ko-KR" altLang="en-US" sz="20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endParaRPr lang="ko-KR" altLang="en-US" sz="2000" dirty="0">
                      <a:solidFill>
                        <a:srgbClr val="FF0000"/>
                      </a:solidFill>
                    </a:endParaRPr>
                  </a:p>
                </p:txBody>
              </p:sp>
            </p:grpSp>
            <p:grpSp>
              <p:nvGrpSpPr>
                <p:cNvPr id="15" name="그룹 14"/>
                <p:cNvGrpSpPr/>
                <p:nvPr/>
              </p:nvGrpSpPr>
              <p:grpSpPr>
                <a:xfrm>
                  <a:off x="7516181" y="2664489"/>
                  <a:ext cx="2032522" cy="901202"/>
                  <a:chOff x="7511492" y="2615035"/>
                  <a:chExt cx="2032522" cy="901202"/>
                </a:xfrm>
              </p:grpSpPr>
              <p:sp>
                <p:nvSpPr>
                  <p:cNvPr id="56" name="모서리가 둥근 직사각형 55"/>
                  <p:cNvSpPr/>
                  <p:nvPr/>
                </p:nvSpPr>
                <p:spPr>
                  <a:xfrm>
                    <a:off x="7511492" y="2615035"/>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2" name="직사각형 81"/>
                  <p:cNvSpPr/>
                  <p:nvPr/>
                </p:nvSpPr>
                <p:spPr>
                  <a:xfrm>
                    <a:off x="8214206" y="2865581"/>
                    <a:ext cx="627095" cy="400110"/>
                  </a:xfrm>
                  <a:prstGeom prst="rect">
                    <a:avLst/>
                  </a:prstGeom>
                </p:spPr>
                <p:txBody>
                  <a:bodyPr wrap="none">
                    <a:spAutoFit/>
                  </a:bodyPr>
                  <a:lstStyle/>
                  <a:p>
                    <a:r>
                      <a:rPr lang="ko-KR" altLang="en-US" sz="2000" dirty="0">
                        <a:solidFill>
                          <a:schemeClr val="accent5"/>
                        </a:solidFill>
                        <a:latin typeface="Pretendard" panose="02000503000000020004" pitchFamily="50" charset="-127"/>
                        <a:ea typeface="Pretendard" panose="02000503000000020004" pitchFamily="50" charset="-127"/>
                        <a:cs typeface="Pretendard" panose="02000503000000020004" pitchFamily="50" charset="-127"/>
                      </a:rPr>
                      <a:t>감소</a:t>
                    </a:r>
                  </a:p>
                </p:txBody>
              </p:sp>
            </p:grpSp>
            <p:grpSp>
              <p:nvGrpSpPr>
                <p:cNvPr id="14" name="그룹 13"/>
                <p:cNvGrpSpPr/>
                <p:nvPr/>
              </p:nvGrpSpPr>
              <p:grpSpPr>
                <a:xfrm>
                  <a:off x="7516181" y="3862616"/>
                  <a:ext cx="2032522" cy="901202"/>
                  <a:chOff x="7517965" y="3836676"/>
                  <a:chExt cx="2032522" cy="901202"/>
                </a:xfrm>
              </p:grpSpPr>
              <p:sp>
                <p:nvSpPr>
                  <p:cNvPr id="61" name="모서리가 둥근 직사각형 60"/>
                  <p:cNvSpPr/>
                  <p:nvPr/>
                </p:nvSpPr>
                <p:spPr>
                  <a:xfrm>
                    <a:off x="7517965" y="3836676"/>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4" name="직사각형 83"/>
                  <p:cNvSpPr/>
                  <p:nvPr/>
                </p:nvSpPr>
                <p:spPr>
                  <a:xfrm>
                    <a:off x="8220679" y="4087222"/>
                    <a:ext cx="627095" cy="400110"/>
                  </a:xfrm>
                  <a:prstGeom prst="rect">
                    <a:avLst/>
                  </a:prstGeom>
                </p:spPr>
                <p:txBody>
                  <a:bodyPr wrap="none">
                    <a:spAutoFit/>
                  </a:bodyPr>
                  <a:lstStyle/>
                  <a:p>
                    <a:r>
                      <a:rPr lang="ko-KR" altLang="en-US" sz="20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p>
                </p:txBody>
              </p:sp>
            </p:grpSp>
            <p:grpSp>
              <p:nvGrpSpPr>
                <p:cNvPr id="13" name="그룹 12"/>
                <p:cNvGrpSpPr/>
                <p:nvPr/>
              </p:nvGrpSpPr>
              <p:grpSpPr>
                <a:xfrm>
                  <a:off x="7516181" y="5071805"/>
                  <a:ext cx="2032522" cy="901202"/>
                  <a:chOff x="7538468" y="5187917"/>
                  <a:chExt cx="2032522" cy="901202"/>
                </a:xfrm>
              </p:grpSpPr>
              <p:sp>
                <p:nvSpPr>
                  <p:cNvPr id="66" name="모서리가 둥근 직사각형 65"/>
                  <p:cNvSpPr/>
                  <p:nvPr/>
                </p:nvSpPr>
                <p:spPr>
                  <a:xfrm>
                    <a:off x="7538468" y="5187917"/>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6" name="직사각형 85"/>
                  <p:cNvSpPr/>
                  <p:nvPr/>
                </p:nvSpPr>
                <p:spPr>
                  <a:xfrm>
                    <a:off x="8241182" y="5438463"/>
                    <a:ext cx="627095" cy="400110"/>
                  </a:xfrm>
                  <a:prstGeom prst="rect">
                    <a:avLst/>
                  </a:prstGeom>
                </p:spPr>
                <p:txBody>
                  <a:bodyPr wrap="none">
                    <a:spAutoFit/>
                  </a:bodyPr>
                  <a:lstStyle/>
                  <a:p>
                    <a:r>
                      <a:rPr lang="ko-KR" altLang="en-US" sz="2000" dirty="0">
                        <a:solidFill>
                          <a:schemeClr val="accent5"/>
                        </a:solidFill>
                        <a:latin typeface="Pretendard" panose="02000503000000020004" pitchFamily="50" charset="-127"/>
                        <a:ea typeface="Pretendard" panose="02000503000000020004" pitchFamily="50" charset="-127"/>
                        <a:cs typeface="Pretendard" panose="02000503000000020004" pitchFamily="50" charset="-127"/>
                      </a:rPr>
                      <a:t>감소</a:t>
                    </a:r>
                  </a:p>
                </p:txBody>
              </p:sp>
            </p:grpSp>
          </p:grpSp>
          <p:grpSp>
            <p:nvGrpSpPr>
              <p:cNvPr id="33" name="그룹 32"/>
              <p:cNvGrpSpPr/>
              <p:nvPr/>
            </p:nvGrpSpPr>
            <p:grpSpPr>
              <a:xfrm>
                <a:off x="9912424" y="916217"/>
                <a:ext cx="2032522" cy="5056790"/>
                <a:chOff x="9990420" y="916217"/>
                <a:chExt cx="2032522" cy="5056790"/>
              </a:xfrm>
            </p:grpSpPr>
            <p:sp>
              <p:nvSpPr>
                <p:cNvPr id="45" name="직사각형 44"/>
                <p:cNvSpPr/>
                <p:nvPr/>
              </p:nvSpPr>
              <p:spPr>
                <a:xfrm>
                  <a:off x="10715576" y="916217"/>
                  <a:ext cx="582211" cy="369332"/>
                </a:xfrm>
                <a:prstGeom prst="rect">
                  <a:avLst/>
                </a:prstGeom>
              </p:spPr>
              <p:txBody>
                <a:bodyPr wrap="none">
                  <a:spAutoFit/>
                </a:bodyPr>
                <a:lstStyle/>
                <a:p>
                  <a:r>
                    <a:rPr lang="ko-KR" altLang="en-US" u="sng" dirty="0">
                      <a:latin typeface="Pretendard" panose="02000503000000020004" pitchFamily="50" charset="-127"/>
                      <a:ea typeface="Pretendard" panose="02000503000000020004" pitchFamily="50" charset="-127"/>
                      <a:cs typeface="Pretendard" panose="02000503000000020004" pitchFamily="50" charset="-127"/>
                    </a:rPr>
                    <a:t>가격</a:t>
                  </a:r>
                </a:p>
              </p:txBody>
            </p:sp>
            <p:grpSp>
              <p:nvGrpSpPr>
                <p:cNvPr id="9" name="그룹 8"/>
                <p:cNvGrpSpPr/>
                <p:nvPr/>
              </p:nvGrpSpPr>
              <p:grpSpPr>
                <a:xfrm>
                  <a:off x="9990420" y="1466362"/>
                  <a:ext cx="2032522" cy="901202"/>
                  <a:chOff x="9968134" y="1404458"/>
                  <a:chExt cx="2032522" cy="901202"/>
                </a:xfrm>
              </p:grpSpPr>
              <p:sp>
                <p:nvSpPr>
                  <p:cNvPr id="52" name="모서리가 둥근 직사각형 51"/>
                  <p:cNvSpPr/>
                  <p:nvPr/>
                </p:nvSpPr>
                <p:spPr>
                  <a:xfrm>
                    <a:off x="9968134" y="1404458"/>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1" name="직사각형 80"/>
                  <p:cNvSpPr/>
                  <p:nvPr/>
                </p:nvSpPr>
                <p:spPr>
                  <a:xfrm>
                    <a:off x="10670848" y="1655004"/>
                    <a:ext cx="627095" cy="400110"/>
                  </a:xfrm>
                  <a:prstGeom prst="rect">
                    <a:avLst/>
                  </a:prstGeom>
                </p:spPr>
                <p:txBody>
                  <a:bodyPr wrap="none">
                    <a:spAutoFit/>
                  </a:bodyPr>
                  <a:lstStyle/>
                  <a:p>
                    <a:r>
                      <a:rPr lang="ko-KR" altLang="en-US" sz="20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endParaRPr lang="ko-KR" altLang="en-US" sz="2000" dirty="0">
                      <a:solidFill>
                        <a:srgbClr val="FF0000"/>
                      </a:solidFill>
                    </a:endParaRPr>
                  </a:p>
                </p:txBody>
              </p:sp>
            </p:grpSp>
            <p:grpSp>
              <p:nvGrpSpPr>
                <p:cNvPr id="10" name="그룹 9"/>
                <p:cNvGrpSpPr/>
                <p:nvPr/>
              </p:nvGrpSpPr>
              <p:grpSpPr>
                <a:xfrm>
                  <a:off x="9990420" y="2664489"/>
                  <a:ext cx="2032522" cy="901202"/>
                  <a:chOff x="9985731" y="2615035"/>
                  <a:chExt cx="2032522" cy="901202"/>
                </a:xfrm>
              </p:grpSpPr>
              <p:sp>
                <p:nvSpPr>
                  <p:cNvPr id="57" name="모서리가 둥근 직사각형 56"/>
                  <p:cNvSpPr/>
                  <p:nvPr/>
                </p:nvSpPr>
                <p:spPr>
                  <a:xfrm>
                    <a:off x="9985731" y="2615035"/>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3" name="직사각형 82"/>
                  <p:cNvSpPr/>
                  <p:nvPr/>
                </p:nvSpPr>
                <p:spPr>
                  <a:xfrm>
                    <a:off x="10688445" y="2865581"/>
                    <a:ext cx="627095" cy="400110"/>
                  </a:xfrm>
                  <a:prstGeom prst="rect">
                    <a:avLst/>
                  </a:prstGeom>
                </p:spPr>
                <p:txBody>
                  <a:bodyPr wrap="none">
                    <a:spAutoFit/>
                  </a:bodyPr>
                  <a:lstStyle/>
                  <a:p>
                    <a:r>
                      <a:rPr lang="ko-KR" altLang="en-US" sz="2000" dirty="0">
                        <a:solidFill>
                          <a:schemeClr val="accent5"/>
                        </a:solidFill>
                        <a:latin typeface="Pretendard" panose="02000503000000020004" pitchFamily="50" charset="-127"/>
                        <a:ea typeface="Pretendard" panose="02000503000000020004" pitchFamily="50" charset="-127"/>
                        <a:cs typeface="Pretendard" panose="02000503000000020004" pitchFamily="50" charset="-127"/>
                      </a:rPr>
                      <a:t>감소</a:t>
                    </a:r>
                  </a:p>
                </p:txBody>
              </p:sp>
            </p:grpSp>
            <p:grpSp>
              <p:nvGrpSpPr>
                <p:cNvPr id="11" name="그룹 10"/>
                <p:cNvGrpSpPr/>
                <p:nvPr/>
              </p:nvGrpSpPr>
              <p:grpSpPr>
                <a:xfrm>
                  <a:off x="9990420" y="3862616"/>
                  <a:ext cx="2032522" cy="901202"/>
                  <a:chOff x="9992204" y="3836676"/>
                  <a:chExt cx="2032522" cy="901202"/>
                </a:xfrm>
              </p:grpSpPr>
              <p:sp>
                <p:nvSpPr>
                  <p:cNvPr id="62" name="모서리가 둥근 직사각형 61"/>
                  <p:cNvSpPr/>
                  <p:nvPr/>
                </p:nvSpPr>
                <p:spPr>
                  <a:xfrm>
                    <a:off x="9992204" y="3836676"/>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5" name="직사각형 84"/>
                  <p:cNvSpPr/>
                  <p:nvPr/>
                </p:nvSpPr>
                <p:spPr>
                  <a:xfrm>
                    <a:off x="10694918" y="4087222"/>
                    <a:ext cx="627095" cy="400110"/>
                  </a:xfrm>
                  <a:prstGeom prst="rect">
                    <a:avLst/>
                  </a:prstGeom>
                </p:spPr>
                <p:txBody>
                  <a:bodyPr wrap="none">
                    <a:spAutoFit/>
                  </a:bodyPr>
                  <a:lstStyle/>
                  <a:p>
                    <a:r>
                      <a:rPr lang="ko-KR" altLang="en-US" sz="20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p>
                </p:txBody>
              </p:sp>
            </p:grpSp>
            <p:grpSp>
              <p:nvGrpSpPr>
                <p:cNvPr id="12" name="그룹 11"/>
                <p:cNvGrpSpPr/>
                <p:nvPr/>
              </p:nvGrpSpPr>
              <p:grpSpPr>
                <a:xfrm>
                  <a:off x="9990420" y="5071805"/>
                  <a:ext cx="2032522" cy="901202"/>
                  <a:chOff x="10012707" y="5187917"/>
                  <a:chExt cx="2032522" cy="901202"/>
                </a:xfrm>
              </p:grpSpPr>
              <p:sp>
                <p:nvSpPr>
                  <p:cNvPr id="67" name="모서리가 둥근 직사각형 66"/>
                  <p:cNvSpPr/>
                  <p:nvPr/>
                </p:nvSpPr>
                <p:spPr>
                  <a:xfrm>
                    <a:off x="10012707" y="5187917"/>
                    <a:ext cx="2032522" cy="901202"/>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7" name="직사각형 86"/>
                  <p:cNvSpPr/>
                  <p:nvPr/>
                </p:nvSpPr>
                <p:spPr>
                  <a:xfrm>
                    <a:off x="10715421" y="5438463"/>
                    <a:ext cx="627095" cy="400110"/>
                  </a:xfrm>
                  <a:prstGeom prst="rect">
                    <a:avLst/>
                  </a:prstGeom>
                </p:spPr>
                <p:txBody>
                  <a:bodyPr wrap="none">
                    <a:spAutoFit/>
                  </a:bodyPr>
                  <a:lstStyle/>
                  <a:p>
                    <a:r>
                      <a:rPr lang="ko-KR" altLang="en-US" sz="2000"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증가</a:t>
                    </a:r>
                  </a:p>
                </p:txBody>
              </p:sp>
            </p:grpSp>
          </p:grpSp>
        </p:grpSp>
        <p:sp>
          <p:nvSpPr>
            <p:cNvPr id="91" name="왼쪽/오른쪽 화살표 90"/>
            <p:cNvSpPr/>
            <p:nvPr/>
          </p:nvSpPr>
          <p:spPr>
            <a:xfrm>
              <a:off x="9420592" y="1701296"/>
              <a:ext cx="653850" cy="40011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왼쪽/오른쪽 화살표 115"/>
            <p:cNvSpPr/>
            <p:nvPr/>
          </p:nvSpPr>
          <p:spPr>
            <a:xfrm>
              <a:off x="9420592" y="2921658"/>
              <a:ext cx="653850" cy="40011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왼쪽/오른쪽 화살표 116"/>
            <p:cNvSpPr/>
            <p:nvPr/>
          </p:nvSpPr>
          <p:spPr>
            <a:xfrm>
              <a:off x="9420592" y="4097550"/>
              <a:ext cx="653850" cy="40011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왼쪽/오른쪽 화살표 117"/>
            <p:cNvSpPr/>
            <p:nvPr/>
          </p:nvSpPr>
          <p:spPr>
            <a:xfrm>
              <a:off x="9420592" y="5323933"/>
              <a:ext cx="653850" cy="40011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p:cNvSpPr/>
            <p:nvPr/>
          </p:nvSpPr>
          <p:spPr>
            <a:xfrm rot="1560000">
              <a:off x="9709143" y="5269974"/>
              <a:ext cx="76748" cy="50636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4" name="그룹 93"/>
          <p:cNvGrpSpPr/>
          <p:nvPr/>
        </p:nvGrpSpPr>
        <p:grpSpPr>
          <a:xfrm>
            <a:off x="4393382" y="136107"/>
            <a:ext cx="7497166" cy="335081"/>
            <a:chOff x="4393382" y="136107"/>
            <a:chExt cx="7497166" cy="335081"/>
          </a:xfrm>
        </p:grpSpPr>
        <p:sp>
          <p:nvSpPr>
            <p:cNvPr id="95"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9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97"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98"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18620501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2200258"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정치 변수</a:t>
            </a:r>
          </a:p>
        </p:txBody>
      </p:sp>
      <p:grpSp>
        <p:nvGrpSpPr>
          <p:cNvPr id="27" name="그룹 26"/>
          <p:cNvGrpSpPr/>
          <p:nvPr/>
        </p:nvGrpSpPr>
        <p:grpSpPr>
          <a:xfrm>
            <a:off x="0" y="717395"/>
            <a:ext cx="12102928" cy="6140605"/>
            <a:chOff x="0" y="717395"/>
            <a:chExt cx="12102928" cy="6140605"/>
          </a:xfrm>
        </p:grpSpPr>
        <p:sp>
          <p:nvSpPr>
            <p:cNvPr id="95" name="모서리가 둥근 직사각형 94"/>
            <p:cNvSpPr/>
            <p:nvPr/>
          </p:nvSpPr>
          <p:spPr>
            <a:xfrm>
              <a:off x="108461" y="4534317"/>
              <a:ext cx="11994467" cy="1847011"/>
            </a:xfrm>
            <a:prstGeom prst="roundRect">
              <a:avLst>
                <a:gd name="adj" fmla="val 7484"/>
              </a:avLst>
            </a:prstGeom>
            <a:solidFill>
              <a:schemeClr val="bg1"/>
            </a:soli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30" name="직사각형 129"/>
            <p:cNvSpPr/>
            <p:nvPr/>
          </p:nvSpPr>
          <p:spPr>
            <a:xfrm>
              <a:off x="0" y="6550223"/>
              <a:ext cx="8523487"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err="1">
                  <a:latin typeface="Pretendard" panose="02000503000000020004" pitchFamily="50" charset="-127"/>
                  <a:ea typeface="Pretendard" panose="02000503000000020004" pitchFamily="50" charset="-127"/>
                  <a:cs typeface="Pretendard" panose="02000503000000020004" pitchFamily="50" charset="-127"/>
                </a:rPr>
                <a:t>전한보미</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「수도권 아파트 매매시장의 </a:t>
              </a:r>
              <a:r>
                <a:rPr lang="ko-KR" altLang="en-US" sz="1400" dirty="0" err="1">
                  <a:latin typeface="Pretendard" panose="02000503000000020004" pitchFamily="50" charset="-127"/>
                  <a:ea typeface="Pretendard" panose="02000503000000020004" pitchFamily="50" charset="-127"/>
                  <a:cs typeface="Pretendard" panose="02000503000000020004" pitchFamily="50" charset="-127"/>
                </a:rPr>
                <a:t>순환국면별</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 주택가격 및 거래량 간의 인과성 분석」</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한양대학교</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2023, p11</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7" name="직사각형 36"/>
            <p:cNvSpPr/>
            <p:nvPr/>
          </p:nvSpPr>
          <p:spPr>
            <a:xfrm>
              <a:off x="5804895" y="717395"/>
              <a:ext cx="582211" cy="369332"/>
            </a:xfrm>
            <a:prstGeom prst="rect">
              <a:avLst/>
            </a:prstGeom>
          </p:spPr>
          <p:txBody>
            <a:bodyPr wrap="none">
              <a:spAutoFit/>
            </a:bodyPr>
            <a:lstStyle/>
            <a:p>
              <a:r>
                <a:rPr lang="ko-KR" altLang="en-US" u="sng">
                  <a:latin typeface="Pretendard" panose="02000503000000020004" pitchFamily="50" charset="-127"/>
                  <a:ea typeface="Pretendard" panose="02000503000000020004" pitchFamily="50" charset="-127"/>
                  <a:cs typeface="Pretendard" panose="02000503000000020004" pitchFamily="50" charset="-127"/>
                </a:rPr>
                <a:t>결론</a:t>
              </a:r>
              <a:endParaRPr lang="ko-KR" altLang="en-US"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48" name="모서리가 둥근 직사각형 47"/>
            <p:cNvSpPr/>
            <p:nvPr/>
          </p:nvSpPr>
          <p:spPr>
            <a:xfrm>
              <a:off x="98767" y="1124744"/>
              <a:ext cx="11994467" cy="2561628"/>
            </a:xfrm>
            <a:prstGeom prst="roundRect">
              <a:avLst>
                <a:gd name="adj" fmla="val 7484"/>
              </a:avLst>
            </a:prstGeom>
            <a:solidFill>
              <a:srgbClr val="40404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직사각형 2"/>
            <p:cNvSpPr/>
            <p:nvPr/>
          </p:nvSpPr>
          <p:spPr>
            <a:xfrm>
              <a:off x="183965" y="1251396"/>
              <a:ext cx="11824071" cy="2308324"/>
            </a:xfrm>
            <a:prstGeom prst="rect">
              <a:avLst/>
            </a:prstGeom>
          </p:spPr>
          <p:txBody>
            <a:bodyPr wrap="none" anchor="ctr">
              <a:spAutoFit/>
            </a:bodyPr>
            <a:lstStyle/>
            <a:p>
              <a:pPr>
                <a:lnSpc>
                  <a:spcPct val="200000"/>
                </a:lnSpc>
              </a:pP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상관 관계</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수도권 주택매매가격과 거래량은 </a:t>
              </a:r>
              <a:r>
                <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정</a:t>
              </a:r>
              <a:r>
                <a:rPr lang="en-US" altLang="ko-KR"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의 상관관계를 가짐</a:t>
              </a:r>
              <a:endParaRPr lang="en-US" altLang="ko-KR"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200000"/>
                </a:lnSpc>
              </a:pP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상이성</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지역별로 가격과 거래량의 상관관계가 다름</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200000"/>
                </a:lnSpc>
              </a:pP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경기도</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지속적인 수요 가능</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 </a:t>
              </a:r>
              <a:r>
                <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가격이 거래량에 영향을 주는 단 방향성을 가짐</a:t>
              </a:r>
              <a:endParaRPr lang="en-US" altLang="ko-KR"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nSpc>
                  <a:spcPct val="200000"/>
                </a:lnSpc>
              </a:pP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서울</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정부의 정책 변수에 따른 </a:t>
              </a:r>
              <a:r>
                <a:rPr lang="ko-KR" altLang="en-US" dirty="0" err="1">
                  <a:solidFill>
                    <a:schemeClr val="bg1"/>
                  </a:solidFill>
                  <a:latin typeface="Pretendard" panose="02000503000000020004" pitchFamily="50" charset="-127"/>
                  <a:ea typeface="Pretendard" panose="02000503000000020004" pitchFamily="50" charset="-127"/>
                  <a:cs typeface="Pretendard" panose="02000503000000020004" pitchFamily="50" charset="-127"/>
                </a:rPr>
                <a:t>파급력이</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크며</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가수요와 투자재의 성격이 높음 </a:t>
              </a:r>
              <a:r>
                <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가격과 거래량이 서로 영향을 주는 양방향성을 보임</a:t>
              </a:r>
            </a:p>
          </p:txBody>
        </p:sp>
        <p:pic>
          <p:nvPicPr>
            <p:cNvPr id="94" name="그림 93"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3"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0800000" flipV="1">
              <a:off x="4200905" y="3702438"/>
              <a:ext cx="3790192" cy="441596"/>
            </a:xfrm>
            <a:prstGeom prst="rect">
              <a:avLst/>
            </a:prstGeom>
          </p:spPr>
        </p:pic>
        <p:sp>
          <p:nvSpPr>
            <p:cNvPr id="4" name="직사각형 3"/>
            <p:cNvSpPr/>
            <p:nvPr/>
          </p:nvSpPr>
          <p:spPr>
            <a:xfrm>
              <a:off x="5755605" y="3970508"/>
              <a:ext cx="680790" cy="563809"/>
            </a:xfrm>
            <a:prstGeom prst="rect">
              <a:avLst/>
            </a:prstGeom>
          </p:spPr>
          <p:txBody>
            <a:bodyPr anchor="ctr">
              <a:spAutoFit/>
            </a:bodyPr>
            <a:lstStyle/>
            <a:p>
              <a:pPr algn="ctr">
                <a:lnSpc>
                  <a:spcPct val="200000"/>
                </a:lnSpc>
              </a:pPr>
              <a:r>
                <a:rPr lang="ko-KR" altLang="en-US"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제안</a:t>
              </a:r>
              <a:endPar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99" name="모서리가 둥근 직사각형 98"/>
            <p:cNvSpPr/>
            <p:nvPr/>
          </p:nvSpPr>
          <p:spPr>
            <a:xfrm>
              <a:off x="428394" y="4764715"/>
              <a:ext cx="2920338" cy="1386214"/>
            </a:xfrm>
            <a:prstGeom prst="roundRect">
              <a:avLst>
                <a:gd name="adj" fmla="val 748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6" name="직사각형 95"/>
            <p:cNvSpPr/>
            <p:nvPr/>
          </p:nvSpPr>
          <p:spPr>
            <a:xfrm>
              <a:off x="592419" y="5273156"/>
              <a:ext cx="2592288" cy="369332"/>
            </a:xfrm>
            <a:prstGeom prst="rect">
              <a:avLst/>
            </a:prstGeom>
          </p:spPr>
          <p:txBody>
            <a:bodyPr wrap="square" anchor="ctr">
              <a:spAutoFit/>
            </a:bodyPr>
            <a:lstStyle/>
            <a:p>
              <a:pPr algn="ctr"/>
              <a:r>
                <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① 정부 시장개입 최소화</a:t>
              </a:r>
            </a:p>
          </p:txBody>
        </p:sp>
        <p:sp>
          <p:nvSpPr>
            <p:cNvPr id="100" name="모서리가 둥근 직사각형 99"/>
            <p:cNvSpPr/>
            <p:nvPr/>
          </p:nvSpPr>
          <p:spPr>
            <a:xfrm>
              <a:off x="4645525" y="4764715"/>
              <a:ext cx="2920338" cy="1386214"/>
            </a:xfrm>
            <a:prstGeom prst="roundRect">
              <a:avLst>
                <a:gd name="adj" fmla="val 748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7" name="직사각형 96"/>
            <p:cNvSpPr/>
            <p:nvPr/>
          </p:nvSpPr>
          <p:spPr>
            <a:xfrm>
              <a:off x="4634252" y="5273156"/>
              <a:ext cx="2942885" cy="369332"/>
            </a:xfrm>
            <a:prstGeom prst="rect">
              <a:avLst/>
            </a:prstGeom>
          </p:spPr>
          <p:txBody>
            <a:bodyPr wrap="square" anchor="ctr">
              <a:spAutoFit/>
            </a:bodyPr>
            <a:lstStyle/>
            <a:p>
              <a:pPr algn="ctr"/>
              <a:r>
                <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② </a:t>
              </a:r>
              <a:r>
                <a:rPr lang="ko-KR" altLang="en-US" b="1" u="sng" dirty="0" err="1">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중ㆍ장기적</a:t>
              </a:r>
              <a:r>
                <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 관점 정책추진</a:t>
              </a:r>
            </a:p>
          </p:txBody>
        </p:sp>
        <p:sp>
          <p:nvSpPr>
            <p:cNvPr id="102" name="모서리가 둥근 직사각형 101"/>
            <p:cNvSpPr/>
            <p:nvPr/>
          </p:nvSpPr>
          <p:spPr>
            <a:xfrm>
              <a:off x="8862656" y="4764715"/>
              <a:ext cx="2920338" cy="1386214"/>
            </a:xfrm>
            <a:prstGeom prst="roundRect">
              <a:avLst>
                <a:gd name="adj" fmla="val 748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8" name="직사각형 97"/>
            <p:cNvSpPr/>
            <p:nvPr/>
          </p:nvSpPr>
          <p:spPr>
            <a:xfrm>
              <a:off x="9026681" y="5273156"/>
              <a:ext cx="2592288" cy="369332"/>
            </a:xfrm>
            <a:prstGeom prst="rect">
              <a:avLst/>
            </a:prstGeom>
          </p:spPr>
          <p:txBody>
            <a:bodyPr wrap="square" anchor="ctr">
              <a:spAutoFit/>
            </a:bodyPr>
            <a:lstStyle/>
            <a:p>
              <a:pPr algn="ctr"/>
              <a:r>
                <a:rPr lang="ko-KR" altLang="en-US" b="1" u="sng"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③ 일관성 있는 정책추진</a:t>
              </a:r>
            </a:p>
          </p:txBody>
        </p:sp>
      </p:grpSp>
      <p:grpSp>
        <p:nvGrpSpPr>
          <p:cNvPr id="19" name="그룹 18"/>
          <p:cNvGrpSpPr/>
          <p:nvPr/>
        </p:nvGrpSpPr>
        <p:grpSpPr>
          <a:xfrm>
            <a:off x="4393382" y="136107"/>
            <a:ext cx="7497166" cy="335081"/>
            <a:chOff x="4393382" y="136107"/>
            <a:chExt cx="7497166" cy="335081"/>
          </a:xfrm>
        </p:grpSpPr>
        <p:sp>
          <p:nvSpPr>
            <p:cNvPr id="20"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21"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22"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23"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27403588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p:txBody>
          <a:bodyPr/>
          <a:lstStyle/>
          <a:p>
            <a:r>
              <a:rPr lang="en-US" altLang="ko-KR" dirty="0"/>
              <a:t>1</a:t>
            </a:r>
            <a:r>
              <a:rPr lang="ko-KR" altLang="en-US" dirty="0"/>
              <a:t>인 가구는 </a:t>
            </a:r>
            <a:r>
              <a:rPr lang="en-US" altLang="ko-KR" dirty="0"/>
              <a:t>80</a:t>
            </a:r>
            <a:r>
              <a:rPr lang="ko-KR" altLang="en-US" dirty="0"/>
              <a:t>년대부터 꾸준한 증가세를 보였으며</a:t>
            </a:r>
            <a:r>
              <a:rPr lang="en-US" altLang="ko-KR" dirty="0"/>
              <a:t>, </a:t>
            </a:r>
            <a:r>
              <a:rPr lang="ko-KR" altLang="en-US" dirty="0"/>
              <a:t>특히 </a:t>
            </a:r>
            <a:r>
              <a:rPr lang="en-US" altLang="ko-KR" dirty="0"/>
              <a:t>2015~2022</a:t>
            </a:r>
            <a:r>
              <a:rPr lang="ko-KR" altLang="en-US" dirty="0"/>
              <a:t>년 사이에 급격하게 증가 </a:t>
            </a:r>
            <a:r>
              <a:rPr lang="en-US" altLang="ko-KR" dirty="0"/>
              <a:t>(</a:t>
            </a:r>
            <a:r>
              <a:rPr lang="en-US" altLang="ko-KR" b="1" u="sng" dirty="0"/>
              <a:t>299</a:t>
            </a:r>
            <a:r>
              <a:rPr lang="ko-KR" altLang="en-US" b="1" u="sng" dirty="0"/>
              <a:t>만 </a:t>
            </a:r>
            <a:r>
              <a:rPr lang="en-US" altLang="ko-KR" b="1" u="sng" dirty="0"/>
              <a:t>9</a:t>
            </a:r>
            <a:r>
              <a:rPr lang="ko-KR" altLang="en-US" b="1" u="sng" dirty="0"/>
              <a:t>천명</a:t>
            </a:r>
            <a:r>
              <a:rPr lang="en-US" altLang="ko-KR" b="1" u="sng" dirty="0"/>
              <a:t>, 30.64%</a:t>
            </a:r>
            <a:r>
              <a:rPr lang="en-US" altLang="ko-KR" dirty="0"/>
              <a:t>)</a:t>
            </a:r>
            <a:r>
              <a:rPr lang="ko-KR" altLang="en-US" dirty="0"/>
              <a:t>했음</a:t>
            </a:r>
            <a:endParaRPr lang="en-US" altLang="ko-KR" dirty="0"/>
          </a:p>
          <a:p>
            <a:r>
              <a:rPr lang="ko-KR" altLang="en-US" dirty="0"/>
              <a:t>코로나</a:t>
            </a:r>
            <a:r>
              <a:rPr lang="en-US" altLang="ko-KR" dirty="0"/>
              <a:t>(2019~2022</a:t>
            </a:r>
            <a:r>
              <a:rPr lang="ko-KR" altLang="en-US" dirty="0"/>
              <a:t>년</a:t>
            </a:r>
            <a:r>
              <a:rPr lang="en-US" altLang="ko-KR" dirty="0"/>
              <a:t>) </a:t>
            </a:r>
            <a:r>
              <a:rPr lang="ko-KR" altLang="en-US" dirty="0"/>
              <a:t>파동으로 인해 </a:t>
            </a:r>
            <a:r>
              <a:rPr lang="en-US" altLang="ko-KR" b="1" u="sng" dirty="0"/>
              <a:t>135</a:t>
            </a:r>
            <a:r>
              <a:rPr lang="ko-KR" altLang="en-US" b="1" u="sng" dirty="0"/>
              <a:t>만 </a:t>
            </a:r>
            <a:r>
              <a:rPr lang="en-US" altLang="ko-KR" b="1" u="sng" dirty="0"/>
              <a:t>4</a:t>
            </a:r>
            <a:r>
              <a:rPr lang="ko-KR" altLang="en-US" b="1" u="sng" dirty="0"/>
              <a:t>천</a:t>
            </a:r>
            <a:r>
              <a:rPr lang="en-US" altLang="ko-KR" b="1" u="sng" dirty="0"/>
              <a:t>9</a:t>
            </a:r>
            <a:r>
              <a:rPr lang="ko-KR" altLang="en-US" b="1" u="sng" dirty="0"/>
              <a:t>백명</a:t>
            </a:r>
            <a:r>
              <a:rPr lang="ko-KR" altLang="en-US" dirty="0"/>
              <a:t>으로 급격하게 증가한 것으로 분석됨</a:t>
            </a:r>
            <a:endParaRPr lang="en-US" altLang="ko-KR"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4288490"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정치 </a:t>
            </a:r>
            <a:r>
              <a:rPr lang="ko-KR" altLang="en-US" dirty="0" smtClean="0">
                <a:latin typeface="Pretendard" panose="02000503000000020004" pitchFamily="50" charset="-127"/>
                <a:ea typeface="Pretendard" panose="02000503000000020004" pitchFamily="50" charset="-127"/>
              </a:rPr>
              <a:t>변수 </a:t>
            </a:r>
            <a:r>
              <a:rPr lang="en-US" altLang="ko-KR" dirty="0" smtClean="0">
                <a:latin typeface="Pretendard" panose="02000503000000020004" pitchFamily="50" charset="-127"/>
                <a:ea typeface="Pretendard" panose="02000503000000020004" pitchFamily="50" charset="-127"/>
              </a:rPr>
              <a:t>- </a:t>
            </a:r>
            <a:r>
              <a:rPr lang="en-US" altLang="ko-KR" dirty="0" smtClean="0"/>
              <a:t>1</a:t>
            </a:r>
            <a:r>
              <a:rPr lang="ko-KR" altLang="en-US" dirty="0" err="1"/>
              <a:t>인가구</a:t>
            </a:r>
            <a:r>
              <a:rPr lang="ko-KR" altLang="en-US" dirty="0"/>
              <a:t> </a:t>
            </a:r>
            <a:r>
              <a:rPr lang="ko-KR" altLang="en-US" dirty="0" smtClean="0"/>
              <a:t>증감 현황</a:t>
            </a:r>
            <a:r>
              <a:rPr lang="en-US" altLang="ko-KR" dirty="0" smtClean="0"/>
              <a:t>)</a:t>
            </a:r>
            <a:endParaRPr lang="ko-KR" altLang="en-US" dirty="0"/>
          </a:p>
        </p:txBody>
      </p:sp>
      <p:grpSp>
        <p:nvGrpSpPr>
          <p:cNvPr id="8" name="그룹 7"/>
          <p:cNvGrpSpPr/>
          <p:nvPr/>
        </p:nvGrpSpPr>
        <p:grpSpPr>
          <a:xfrm>
            <a:off x="263352" y="1346604"/>
            <a:ext cx="5264292" cy="5182833"/>
            <a:chOff x="263352" y="1346604"/>
            <a:chExt cx="5264292" cy="5182833"/>
          </a:xfrm>
        </p:grpSpPr>
        <p:pic>
          <p:nvPicPr>
            <p:cNvPr id="3" name="그림 2"/>
            <p:cNvPicPr>
              <a:picLocks noChangeAspect="1"/>
            </p:cNvPicPr>
            <p:nvPr/>
          </p:nvPicPr>
          <p:blipFill>
            <a:blip r:embed="rId2"/>
            <a:stretch>
              <a:fillRect/>
            </a:stretch>
          </p:blipFill>
          <p:spPr>
            <a:xfrm>
              <a:off x="263352" y="1346604"/>
              <a:ext cx="5264292" cy="5182833"/>
            </a:xfrm>
            <a:prstGeom prst="roundRect">
              <a:avLst>
                <a:gd name="adj" fmla="val 4472"/>
              </a:avLst>
            </a:prstGeom>
            <a:solidFill>
              <a:srgbClr val="FFFFFF">
                <a:shade val="85000"/>
              </a:srgbClr>
            </a:solidFill>
            <a:ln w="3175">
              <a:solidFill>
                <a:schemeClr val="tx1"/>
              </a:solidFill>
            </a:ln>
            <a:effectLst/>
          </p:spPr>
        </p:pic>
        <p:sp>
          <p:nvSpPr>
            <p:cNvPr id="5" name="직사각형 4"/>
            <p:cNvSpPr/>
            <p:nvPr/>
          </p:nvSpPr>
          <p:spPr>
            <a:xfrm>
              <a:off x="4646315" y="1513359"/>
              <a:ext cx="864096" cy="2450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3" name="표 22"/>
          <p:cNvGraphicFramePr>
            <a:graphicFrameLocks noGrp="1"/>
          </p:cNvGraphicFramePr>
          <p:nvPr/>
        </p:nvGraphicFramePr>
        <p:xfrm>
          <a:off x="6009880" y="1346604"/>
          <a:ext cx="5774752" cy="5182832"/>
        </p:xfrm>
        <a:graphic>
          <a:graphicData uri="http://schemas.openxmlformats.org/drawingml/2006/table">
            <a:tbl>
              <a:tblPr>
                <a:tableStyleId>{5940675A-B579-460E-94D1-54222C63F5DA}</a:tableStyleId>
              </a:tblPr>
              <a:tblGrid>
                <a:gridCol w="1443688">
                  <a:extLst>
                    <a:ext uri="{9D8B030D-6E8A-4147-A177-3AD203B41FA5}">
                      <a16:colId xmlns:a16="http://schemas.microsoft.com/office/drawing/2014/main" val="2212659170"/>
                    </a:ext>
                  </a:extLst>
                </a:gridCol>
                <a:gridCol w="1443688">
                  <a:extLst>
                    <a:ext uri="{9D8B030D-6E8A-4147-A177-3AD203B41FA5}">
                      <a16:colId xmlns:a16="http://schemas.microsoft.com/office/drawing/2014/main" val="2484384975"/>
                    </a:ext>
                  </a:extLst>
                </a:gridCol>
                <a:gridCol w="1443688">
                  <a:extLst>
                    <a:ext uri="{9D8B030D-6E8A-4147-A177-3AD203B41FA5}">
                      <a16:colId xmlns:a16="http://schemas.microsoft.com/office/drawing/2014/main" val="2883183636"/>
                    </a:ext>
                  </a:extLst>
                </a:gridCol>
                <a:gridCol w="1443688">
                  <a:extLst>
                    <a:ext uri="{9D8B030D-6E8A-4147-A177-3AD203B41FA5}">
                      <a16:colId xmlns:a16="http://schemas.microsoft.com/office/drawing/2014/main" val="4007929487"/>
                    </a:ext>
                  </a:extLst>
                </a:gridCol>
              </a:tblGrid>
              <a:tr h="323927">
                <a:tc>
                  <a:txBody>
                    <a:bodyPr/>
                    <a:lstStyle/>
                    <a:p>
                      <a:pPr algn="ctr" fontAlgn="ct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순위</a:t>
                      </a:r>
                      <a:endParaRPr lang="ko-KR" altLang="en-US"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bg1">
                        <a:lumMod val="75000"/>
                      </a:schemeClr>
                    </a:solidFill>
                  </a:tcPr>
                </a:tc>
                <a:tc>
                  <a:txBody>
                    <a:bodyPr/>
                    <a:lstStyle/>
                    <a:p>
                      <a:pPr algn="ctr" fontAlgn="ct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연령</a:t>
                      </a:r>
                      <a:endParaRPr lang="ko-KR" altLang="en-US"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bg1">
                        <a:lumMod val="75000"/>
                      </a:schemeClr>
                    </a:solidFill>
                  </a:tcPr>
                </a:tc>
                <a:tc>
                  <a:txBody>
                    <a:bodyPr/>
                    <a:lstStyle/>
                    <a:p>
                      <a:pPr algn="ctr" fontAlgn="ct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증가</a:t>
                      </a: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(2022</a:t>
                      </a: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년</a:t>
                      </a: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-2015</a:t>
                      </a: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년</a:t>
                      </a: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bg1">
                        <a:lumMod val="75000"/>
                      </a:schemeClr>
                    </a:solidFill>
                  </a:tcPr>
                </a:tc>
                <a:tc>
                  <a:txBody>
                    <a:bodyPr/>
                    <a:lstStyle/>
                    <a:p>
                      <a:pPr algn="ctr" fontAlgn="ct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증가율</a:t>
                      </a:r>
                      <a:endParaRPr lang="ko-KR" altLang="en-US"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bg1">
                        <a:lumMod val="75000"/>
                      </a:schemeClr>
                    </a:solidFill>
                  </a:tcPr>
                </a:tc>
                <a:extLst>
                  <a:ext uri="{0D108BD9-81ED-4DB2-BD59-A6C34878D82A}">
                    <a16:rowId xmlns:a16="http://schemas.microsoft.com/office/drawing/2014/main" val="823294338"/>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85</a:t>
                      </a: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세</a:t>
                      </a: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_</a:t>
                      </a:r>
                      <a:r>
                        <a:rPr lang="ko-KR" altLang="en-US"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이상</a:t>
                      </a:r>
                      <a:endParaRPr lang="ko-KR" altLang="en-US"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132543</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53.45%</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236354834"/>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60~64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320767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47.50%</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1435815028"/>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3</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65~69</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263657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45.68%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2695409351"/>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25~29</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381173</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42.30%</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2033973232"/>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5</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80~84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141981</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41.86%</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1891548784"/>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30~34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241517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31.18%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3764353162"/>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70~74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134071</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30.27%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413010811"/>
                  </a:ext>
                </a:extLst>
              </a:tr>
              <a:tr h="323927">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20~24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118356</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24.38%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2349388350"/>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50~54</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137157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24.14%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624447235"/>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10</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55~59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122799</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21.57%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105026807"/>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11</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75~79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77995</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21.30%</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1022052952"/>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12</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35~39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104007</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19.84%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2112419531"/>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13</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40~44</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65868</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13.32%</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935582010"/>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14</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45~49</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61951</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12.82%</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462432095"/>
                  </a:ext>
                </a:extLst>
              </a:tr>
              <a:tr h="323927">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15</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20</a:t>
                      </a:r>
                      <a:r>
                        <a:rPr lang="ko-KR" altLang="en-US" sz="1200" u="none" strike="noStrike">
                          <a:effectLst/>
                          <a:latin typeface="Pretendard" panose="02000503000000020004" pitchFamily="50" charset="-127"/>
                          <a:ea typeface="Pretendard" panose="02000503000000020004" pitchFamily="50" charset="-127"/>
                          <a:cs typeface="Pretendard" panose="02000503000000020004" pitchFamily="50" charset="-127"/>
                        </a:rPr>
                        <a:t>세</a:t>
                      </a: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_</a:t>
                      </a:r>
                      <a:r>
                        <a:rPr lang="ko-KR" altLang="en-US" sz="1200" u="none" strike="noStrike">
                          <a:effectLst/>
                          <a:latin typeface="Pretendard" panose="02000503000000020004" pitchFamily="50" charset="-127"/>
                          <a:ea typeface="Pretendard" panose="02000503000000020004" pitchFamily="50" charset="-127"/>
                          <a:cs typeface="Pretendard" panose="02000503000000020004" pitchFamily="50" charset="-127"/>
                        </a:rPr>
                        <a:t>미만</a:t>
                      </a:r>
                      <a:endParaRPr lang="ko-KR" altLang="en-US"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a:effectLst/>
                          <a:latin typeface="Pretendard" panose="02000503000000020004" pitchFamily="50" charset="-127"/>
                          <a:ea typeface="Pretendard" panose="02000503000000020004" pitchFamily="50" charset="-127"/>
                          <a:cs typeface="Pretendard" panose="02000503000000020004" pitchFamily="50" charset="-127"/>
                        </a:rPr>
                        <a:t>-4932</a:t>
                      </a:r>
                      <a:endParaRPr lang="en-US" altLang="ko-KR" sz="12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ctr"/>
                      <a:r>
                        <a:rPr lang="en-US" altLang="ko-KR" sz="1200" u="none" strike="noStrike" dirty="0">
                          <a:effectLst/>
                          <a:latin typeface="Pretendard" panose="02000503000000020004" pitchFamily="50" charset="-127"/>
                          <a:ea typeface="Pretendard" panose="02000503000000020004" pitchFamily="50" charset="-127"/>
                          <a:cs typeface="Pretendard" panose="02000503000000020004" pitchFamily="50" charset="-127"/>
                        </a:rPr>
                        <a:t>-9.29%</a:t>
                      </a:r>
                      <a:endParaRPr lang="en-US" altLang="ko-KR" sz="12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4015537250"/>
                  </a:ext>
                </a:extLst>
              </a:tr>
            </a:tbl>
          </a:graphicData>
        </a:graphic>
      </p:graphicFrame>
      <p:sp>
        <p:nvSpPr>
          <p:cNvPr id="51" name="직사각형 50"/>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pSp>
        <p:nvGrpSpPr>
          <p:cNvPr id="11" name="그룹 10"/>
          <p:cNvGrpSpPr/>
          <p:nvPr/>
        </p:nvGrpSpPr>
        <p:grpSpPr>
          <a:xfrm>
            <a:off x="4393382" y="136107"/>
            <a:ext cx="7497166" cy="335081"/>
            <a:chOff x="4393382" y="136107"/>
            <a:chExt cx="7497166" cy="335081"/>
          </a:xfrm>
        </p:grpSpPr>
        <p:sp>
          <p:nvSpPr>
            <p:cNvPr id="14"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5"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6"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7"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26968294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p:txBody>
          <a:bodyPr/>
          <a:lstStyle/>
          <a:p>
            <a:r>
              <a:rPr lang="ko-KR" altLang="en-US" dirty="0"/>
              <a:t>연령별로는 </a:t>
            </a:r>
            <a:r>
              <a:rPr lang="en-US" altLang="ko-KR" dirty="0"/>
              <a:t>25~29</a:t>
            </a:r>
            <a:r>
              <a:rPr lang="ko-KR" altLang="en-US" dirty="0"/>
              <a:t>세가 가장 많이 증가 </a:t>
            </a:r>
            <a:r>
              <a:rPr lang="en-US" altLang="ko-KR" b="1" u="sng" dirty="0"/>
              <a:t>(38</a:t>
            </a:r>
            <a:r>
              <a:rPr lang="ko-KR" altLang="en-US" b="1" u="sng" dirty="0"/>
              <a:t>만 </a:t>
            </a:r>
            <a:r>
              <a:rPr lang="en-US" altLang="ko-KR" b="1" u="sng" dirty="0"/>
              <a:t>1</a:t>
            </a:r>
            <a:r>
              <a:rPr lang="ko-KR" altLang="en-US" b="1" u="sng" dirty="0"/>
              <a:t>천명</a:t>
            </a:r>
            <a:r>
              <a:rPr lang="en-US" altLang="ko-KR" b="1" u="sng" dirty="0"/>
              <a:t>, 42.30%)</a:t>
            </a:r>
            <a:r>
              <a:rPr lang="ko-KR" altLang="en-US" dirty="0"/>
              <a:t>했으며</a:t>
            </a:r>
            <a:r>
              <a:rPr lang="en-US" altLang="ko-KR" dirty="0"/>
              <a:t>, </a:t>
            </a:r>
            <a:r>
              <a:rPr lang="ko-KR" altLang="en-US" b="1" u="sng" dirty="0"/>
              <a:t>다음으로 </a:t>
            </a:r>
            <a:r>
              <a:rPr lang="en-US" altLang="ko-KR" b="1" u="sng" dirty="0"/>
              <a:t>60~64</a:t>
            </a:r>
            <a:r>
              <a:rPr lang="ko-KR" altLang="en-US" b="1" u="sng" dirty="0"/>
              <a:t>세가 가장 많이 증가 </a:t>
            </a:r>
            <a:r>
              <a:rPr lang="en-US" altLang="ko-KR" b="1" u="sng" dirty="0"/>
              <a:t>(32</a:t>
            </a:r>
            <a:r>
              <a:rPr lang="ko-KR" altLang="en-US" b="1" u="sng" dirty="0"/>
              <a:t>만 </a:t>
            </a:r>
            <a:r>
              <a:rPr lang="en-US" altLang="ko-KR" b="1" u="sng" dirty="0"/>
              <a:t>7</a:t>
            </a:r>
            <a:r>
              <a:rPr lang="ko-KR" altLang="en-US" b="1" u="sng" dirty="0"/>
              <a:t>백명</a:t>
            </a:r>
            <a:r>
              <a:rPr lang="en-US" altLang="ko-KR" b="1" u="sng" dirty="0"/>
              <a:t>, 47.50%)</a:t>
            </a:r>
          </a:p>
          <a:p>
            <a:r>
              <a:rPr lang="ko-KR" altLang="en-US" b="1" u="sng" dirty="0"/>
              <a:t>이혼 건 수 상승 </a:t>
            </a:r>
            <a:r>
              <a:rPr lang="ko-KR" altLang="en-US" dirty="0"/>
              <a:t>및 </a:t>
            </a:r>
            <a:r>
              <a:rPr lang="ko-KR" altLang="en-US" b="1" u="sng" dirty="0"/>
              <a:t>혼인 연령이 높아짐</a:t>
            </a:r>
            <a:r>
              <a:rPr lang="ko-KR" altLang="en-US" dirty="0"/>
              <a:t>에 따라 </a:t>
            </a:r>
            <a:r>
              <a:rPr lang="en-US" altLang="ko-KR" dirty="0"/>
              <a:t>(</a:t>
            </a:r>
            <a:r>
              <a:rPr lang="ko-KR" altLang="en-US" dirty="0"/>
              <a:t>평균 초혼 </a:t>
            </a:r>
            <a:r>
              <a:rPr lang="en-US" altLang="ko-KR" dirty="0"/>
              <a:t>33</a:t>
            </a:r>
            <a:r>
              <a:rPr lang="ko-KR" altLang="en-US" dirty="0"/>
              <a:t>세</a:t>
            </a:r>
            <a:r>
              <a:rPr lang="en-US" altLang="ko-KR" dirty="0"/>
              <a:t>), 1</a:t>
            </a:r>
            <a:r>
              <a:rPr lang="ko-KR" altLang="en-US" dirty="0"/>
              <a:t>인 가구가 급격하게 증가하였음</a:t>
            </a:r>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4576522"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정치 변수 </a:t>
            </a:r>
            <a:r>
              <a:rPr lang="en-US" altLang="ko-KR" dirty="0" smtClean="0"/>
              <a:t>- </a:t>
            </a:r>
            <a:r>
              <a:rPr lang="ko-KR" altLang="en-US" dirty="0" smtClean="0"/>
              <a:t>연령별 </a:t>
            </a:r>
            <a:r>
              <a:rPr lang="en-US" altLang="ko-KR" dirty="0"/>
              <a:t>1</a:t>
            </a:r>
            <a:r>
              <a:rPr lang="ko-KR" altLang="en-US" dirty="0" smtClean="0"/>
              <a:t>인 가구 </a:t>
            </a:r>
            <a:r>
              <a:rPr lang="ko-KR" altLang="en-US" dirty="0" err="1" smtClean="0"/>
              <a:t>증감현황</a:t>
            </a:r>
            <a:endParaRPr lang="ko-KR" altLang="en-US" dirty="0"/>
          </a:p>
        </p:txBody>
      </p:sp>
      <p:grpSp>
        <p:nvGrpSpPr>
          <p:cNvPr id="22" name="그룹 21"/>
          <p:cNvGrpSpPr/>
          <p:nvPr/>
        </p:nvGrpSpPr>
        <p:grpSpPr>
          <a:xfrm>
            <a:off x="551384" y="1261505"/>
            <a:ext cx="11089232" cy="5190089"/>
            <a:chOff x="479376" y="1261505"/>
            <a:chExt cx="11089232" cy="5190089"/>
          </a:xfrm>
        </p:grpSpPr>
        <p:grpSp>
          <p:nvGrpSpPr>
            <p:cNvPr id="21" name="그룹 20"/>
            <p:cNvGrpSpPr/>
            <p:nvPr/>
          </p:nvGrpSpPr>
          <p:grpSpPr>
            <a:xfrm>
              <a:off x="479376" y="1261505"/>
              <a:ext cx="5072514" cy="5190089"/>
              <a:chOff x="479376" y="1261505"/>
              <a:chExt cx="5072514" cy="5190089"/>
            </a:xfrm>
          </p:grpSpPr>
          <p:pic>
            <p:nvPicPr>
              <p:cNvPr id="20" name="그림 19"/>
              <p:cNvPicPr>
                <a:picLocks noChangeAspect="1"/>
              </p:cNvPicPr>
              <p:nvPr/>
            </p:nvPicPr>
            <p:blipFill>
              <a:blip r:embed="rId2"/>
              <a:stretch>
                <a:fillRect/>
              </a:stretch>
            </p:blipFill>
            <p:spPr>
              <a:xfrm>
                <a:off x="479376" y="1261505"/>
                <a:ext cx="5072514" cy="5190089"/>
              </a:xfrm>
              <a:prstGeom prst="roundRect">
                <a:avLst>
                  <a:gd name="adj" fmla="val 4472"/>
                </a:avLst>
              </a:prstGeom>
              <a:solidFill>
                <a:srgbClr val="FFFFFF">
                  <a:shade val="85000"/>
                </a:srgbClr>
              </a:solidFill>
              <a:ln w="3175">
                <a:solidFill>
                  <a:schemeClr val="tx1"/>
                </a:solidFill>
              </a:ln>
              <a:effectLst/>
            </p:spPr>
          </p:pic>
          <p:sp>
            <p:nvSpPr>
              <p:cNvPr id="14" name="직사각형 13"/>
              <p:cNvSpPr/>
              <p:nvPr/>
            </p:nvSpPr>
            <p:spPr>
              <a:xfrm>
                <a:off x="5034930" y="1434213"/>
                <a:ext cx="360040" cy="45722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788882" y="3199159"/>
                <a:ext cx="360040" cy="2808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p:cNvGrpSpPr/>
            <p:nvPr/>
          </p:nvGrpSpPr>
          <p:grpSpPr>
            <a:xfrm>
              <a:off x="6496094" y="1261505"/>
              <a:ext cx="5072514" cy="5190089"/>
              <a:chOff x="6496094" y="1261505"/>
              <a:chExt cx="5072514" cy="5190089"/>
            </a:xfrm>
          </p:grpSpPr>
          <p:pic>
            <p:nvPicPr>
              <p:cNvPr id="11" name="그림 10"/>
              <p:cNvPicPr>
                <a:picLocks noChangeAspect="1"/>
              </p:cNvPicPr>
              <p:nvPr/>
            </p:nvPicPr>
            <p:blipFill>
              <a:blip r:embed="rId3"/>
              <a:stretch>
                <a:fillRect/>
              </a:stretch>
            </p:blipFill>
            <p:spPr>
              <a:xfrm>
                <a:off x="6496094" y="1261505"/>
                <a:ext cx="5072514" cy="5190089"/>
              </a:xfrm>
              <a:prstGeom prst="roundRect">
                <a:avLst>
                  <a:gd name="adj" fmla="val 4472"/>
                </a:avLst>
              </a:prstGeom>
              <a:solidFill>
                <a:srgbClr val="FFFFFF">
                  <a:shade val="85000"/>
                </a:srgbClr>
              </a:solidFill>
              <a:ln w="3175">
                <a:solidFill>
                  <a:schemeClr val="tx1"/>
                </a:solidFill>
              </a:ln>
              <a:effectLst/>
            </p:spPr>
          </p:pic>
          <p:sp>
            <p:nvSpPr>
              <p:cNvPr id="18" name="직사각형 17"/>
              <p:cNvSpPr/>
              <p:nvPr/>
            </p:nvSpPr>
            <p:spPr>
              <a:xfrm>
                <a:off x="6816080" y="3068960"/>
                <a:ext cx="360040" cy="2938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11072552" y="1462788"/>
                <a:ext cx="352039" cy="34783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6" name="직사각형 25"/>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pSp>
        <p:nvGrpSpPr>
          <p:cNvPr id="16" name="그룹 15"/>
          <p:cNvGrpSpPr/>
          <p:nvPr/>
        </p:nvGrpSpPr>
        <p:grpSpPr>
          <a:xfrm>
            <a:off x="4393382" y="136107"/>
            <a:ext cx="7497166" cy="335081"/>
            <a:chOff x="4393382" y="136107"/>
            <a:chExt cx="7497166" cy="335081"/>
          </a:xfrm>
        </p:grpSpPr>
        <p:sp>
          <p:nvSpPr>
            <p:cNvPr id="2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24"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25"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27"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20784438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r>
              <a:rPr lang="en-US" altLang="ko-KR" dirty="0"/>
              <a:t>2015~2022</a:t>
            </a:r>
            <a:r>
              <a:rPr lang="ko-KR" altLang="en-US" dirty="0"/>
              <a:t>년까지 남성</a:t>
            </a:r>
            <a:r>
              <a:rPr lang="en-US" altLang="ko-KR" dirty="0"/>
              <a:t>/</a:t>
            </a:r>
            <a:r>
              <a:rPr lang="ko-KR" altLang="en-US" dirty="0"/>
              <a:t>여성의 가구 수는 각각 </a:t>
            </a:r>
            <a:r>
              <a:rPr lang="ko-KR" altLang="en-US" b="1" u="sng" dirty="0"/>
              <a:t>연 평균 </a:t>
            </a:r>
            <a:r>
              <a:rPr lang="en-US" altLang="ko-KR" b="1" u="sng" dirty="0"/>
              <a:t>4.48%, 4.41%</a:t>
            </a:r>
            <a:r>
              <a:rPr lang="ko-KR" altLang="en-US" b="1" u="sng" dirty="0"/>
              <a:t>씩</a:t>
            </a:r>
            <a:r>
              <a:rPr lang="en-US" altLang="ko-KR" b="1" u="sng" dirty="0"/>
              <a:t> </a:t>
            </a:r>
            <a:r>
              <a:rPr lang="ko-KR" altLang="en-US" b="1" u="sng" dirty="0"/>
              <a:t>증가함</a:t>
            </a:r>
            <a:endParaRPr lang="en-US" altLang="ko-KR" b="1" u="sng" dirty="0"/>
          </a:p>
          <a:p>
            <a:r>
              <a:rPr lang="en-US" altLang="ko-KR" dirty="0"/>
              <a:t>2015</a:t>
            </a:r>
            <a:r>
              <a:rPr lang="ko-KR" altLang="en-US" dirty="0"/>
              <a:t>년부터 남성의 </a:t>
            </a:r>
            <a:r>
              <a:rPr lang="en-US" altLang="ko-KR" dirty="0"/>
              <a:t>1</a:t>
            </a:r>
            <a:r>
              <a:rPr lang="ko-KR" altLang="en-US" dirty="0"/>
              <a:t>인 가구 수가 늘어나기 시작하여</a:t>
            </a:r>
            <a:r>
              <a:rPr lang="en-US" altLang="ko-KR" dirty="0"/>
              <a:t>, </a:t>
            </a:r>
            <a:r>
              <a:rPr lang="en-US" altLang="ko-KR" b="1" u="sng" dirty="0"/>
              <a:t>2022</a:t>
            </a:r>
            <a:r>
              <a:rPr lang="ko-KR" altLang="en-US" b="1" u="sng" dirty="0"/>
              <a:t>년에는 약 </a:t>
            </a:r>
            <a:r>
              <a:rPr lang="en-US" altLang="ko-KR" b="1" u="sng" dirty="0"/>
              <a:t>375</a:t>
            </a:r>
            <a:r>
              <a:rPr lang="ko-KR" altLang="en-US" b="1" u="sng" dirty="0"/>
              <a:t>만 명으로 여성 </a:t>
            </a:r>
            <a:r>
              <a:rPr lang="en-US" altLang="ko-KR" b="1" u="sng" dirty="0"/>
              <a:t>1</a:t>
            </a:r>
            <a:r>
              <a:rPr lang="ko-KR" altLang="en-US" b="1" u="sng" dirty="0"/>
              <a:t>인 가구 수와 비슷해 졌음</a:t>
            </a:r>
            <a:endParaRPr lang="en-US" altLang="ko-KR" b="1" u="sng" dirty="0"/>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4000458"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정치 변수 </a:t>
            </a:r>
            <a:r>
              <a:rPr lang="en-US" altLang="ko-KR" dirty="0"/>
              <a:t>- </a:t>
            </a:r>
            <a:r>
              <a:rPr lang="ko-KR" altLang="en-US" dirty="0" smtClean="0"/>
              <a:t>성별 </a:t>
            </a:r>
            <a:r>
              <a:rPr lang="en-US" altLang="ko-KR" dirty="0"/>
              <a:t>1</a:t>
            </a:r>
            <a:r>
              <a:rPr lang="ko-KR" altLang="en-US" dirty="0" smtClean="0"/>
              <a:t>인 가구 증감 현황</a:t>
            </a:r>
            <a:endParaRPr lang="ko-KR" altLang="en-US" dirty="0"/>
          </a:p>
        </p:txBody>
      </p:sp>
      <p:pic>
        <p:nvPicPr>
          <p:cNvPr id="4" name="그림 3"/>
          <p:cNvPicPr>
            <a:picLocks noChangeAspect="1"/>
          </p:cNvPicPr>
          <p:nvPr/>
        </p:nvPicPr>
        <p:blipFill>
          <a:blip r:embed="rId2"/>
          <a:stretch>
            <a:fillRect/>
          </a:stretch>
        </p:blipFill>
        <p:spPr>
          <a:xfrm>
            <a:off x="223334" y="1412776"/>
            <a:ext cx="5112568" cy="4425049"/>
          </a:xfrm>
          <a:prstGeom prst="roundRect">
            <a:avLst>
              <a:gd name="adj" fmla="val 4472"/>
            </a:avLst>
          </a:prstGeom>
          <a:solidFill>
            <a:srgbClr val="FFFFFF">
              <a:shade val="85000"/>
            </a:srgbClr>
          </a:solidFill>
          <a:ln w="3175">
            <a:solidFill>
              <a:schemeClr val="tx1"/>
            </a:solidFill>
          </a:ln>
          <a:effectLst/>
        </p:spPr>
      </p:pic>
      <p:sp>
        <p:nvSpPr>
          <p:cNvPr id="8" name="직사각형 7"/>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aphicFrame>
        <p:nvGraphicFramePr>
          <p:cNvPr id="11" name="표 10"/>
          <p:cNvGraphicFramePr>
            <a:graphicFrameLocks noGrp="1"/>
          </p:cNvGraphicFramePr>
          <p:nvPr>
            <p:extLst>
              <p:ext uri="{D42A27DB-BD31-4B8C-83A1-F6EECF244321}">
                <p14:modId xmlns:p14="http://schemas.microsoft.com/office/powerpoint/2010/main" val="1923143294"/>
              </p:ext>
            </p:extLst>
          </p:nvPr>
        </p:nvGraphicFramePr>
        <p:xfrm>
          <a:off x="5688416" y="1412776"/>
          <a:ext cx="6280250" cy="4425048"/>
        </p:xfrm>
        <a:graphic>
          <a:graphicData uri="http://schemas.openxmlformats.org/drawingml/2006/table">
            <a:tbl>
              <a:tblPr>
                <a:tableStyleId>{5940675A-B579-460E-94D1-54222C63F5DA}</a:tableStyleId>
              </a:tblPr>
              <a:tblGrid>
                <a:gridCol w="1256050">
                  <a:extLst>
                    <a:ext uri="{9D8B030D-6E8A-4147-A177-3AD203B41FA5}">
                      <a16:colId xmlns:a16="http://schemas.microsoft.com/office/drawing/2014/main" val="640203970"/>
                    </a:ext>
                  </a:extLst>
                </a:gridCol>
                <a:gridCol w="1256050">
                  <a:extLst>
                    <a:ext uri="{9D8B030D-6E8A-4147-A177-3AD203B41FA5}">
                      <a16:colId xmlns:a16="http://schemas.microsoft.com/office/drawing/2014/main" val="1516384950"/>
                    </a:ext>
                  </a:extLst>
                </a:gridCol>
                <a:gridCol w="1256050">
                  <a:extLst>
                    <a:ext uri="{9D8B030D-6E8A-4147-A177-3AD203B41FA5}">
                      <a16:colId xmlns:a16="http://schemas.microsoft.com/office/drawing/2014/main" val="2337874177"/>
                    </a:ext>
                  </a:extLst>
                </a:gridCol>
                <a:gridCol w="1256050">
                  <a:extLst>
                    <a:ext uri="{9D8B030D-6E8A-4147-A177-3AD203B41FA5}">
                      <a16:colId xmlns:a16="http://schemas.microsoft.com/office/drawing/2014/main" val="1262868045"/>
                    </a:ext>
                  </a:extLst>
                </a:gridCol>
                <a:gridCol w="1256050">
                  <a:extLst>
                    <a:ext uri="{9D8B030D-6E8A-4147-A177-3AD203B41FA5}">
                      <a16:colId xmlns:a16="http://schemas.microsoft.com/office/drawing/2014/main" val="1103463563"/>
                    </a:ext>
                  </a:extLst>
                </a:gridCol>
              </a:tblGrid>
              <a:tr h="472304">
                <a:tc>
                  <a:txBody>
                    <a:bodyPr/>
                    <a:lstStyle/>
                    <a:p>
                      <a:pPr algn="ctr" fontAlgn="ctr"/>
                      <a:r>
                        <a:rPr lang="ko-KR" altLang="en-US" sz="1100" b="1" u="none" strike="noStrike" dirty="0">
                          <a:effectLst/>
                        </a:rPr>
                        <a:t>연도</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tc>
                  <a:txBody>
                    <a:bodyPr/>
                    <a:lstStyle/>
                    <a:p>
                      <a:pPr algn="ctr" fontAlgn="ctr"/>
                      <a:r>
                        <a:rPr lang="ko-KR" altLang="en-US" sz="1100" b="1" u="none" strike="noStrike" dirty="0">
                          <a:effectLst/>
                        </a:rPr>
                        <a:t>남자</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tc>
                  <a:txBody>
                    <a:bodyPr/>
                    <a:lstStyle/>
                    <a:p>
                      <a:pPr algn="ctr" fontAlgn="ctr"/>
                      <a:r>
                        <a:rPr lang="ko-KR" altLang="en-US" sz="1100" b="1" u="none" strike="noStrike" dirty="0">
                          <a:effectLst/>
                        </a:rPr>
                        <a:t>여자</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tc>
                  <a:txBody>
                    <a:bodyPr/>
                    <a:lstStyle/>
                    <a:p>
                      <a:pPr algn="ctr" fontAlgn="ctr"/>
                      <a:r>
                        <a:rPr lang="ko-KR" altLang="en-US" sz="1100" b="1" u="none" strike="noStrike" dirty="0">
                          <a:effectLst/>
                        </a:rPr>
                        <a:t>남자</a:t>
                      </a:r>
                      <a:endParaRPr lang="en-US" altLang="ko-KR" sz="1100" b="1" u="none" strike="noStrike" dirty="0">
                        <a:effectLst/>
                      </a:endParaRPr>
                    </a:p>
                    <a:p>
                      <a:pPr algn="ctr" fontAlgn="ctr"/>
                      <a:r>
                        <a:rPr lang="ko-KR" altLang="en-US" sz="1100" b="1" u="none" strike="noStrike" dirty="0">
                          <a:effectLst/>
                        </a:rPr>
                        <a:t>전년대비 </a:t>
                      </a:r>
                      <a:r>
                        <a:rPr lang="ko-KR" altLang="en-US" sz="1100" b="1" u="none" strike="noStrike" dirty="0" err="1">
                          <a:effectLst/>
                        </a:rPr>
                        <a:t>증감율</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tc>
                  <a:txBody>
                    <a:bodyPr/>
                    <a:lstStyle/>
                    <a:p>
                      <a:pPr algn="ctr" fontAlgn="ctr"/>
                      <a:r>
                        <a:rPr lang="ko-KR" altLang="en-US" sz="1100" b="1" u="none" strike="noStrike" dirty="0">
                          <a:effectLst/>
                        </a:rPr>
                        <a:t>여자</a:t>
                      </a:r>
                      <a:endParaRPr lang="en-US" altLang="ko-KR" sz="1100" b="1" u="none" strike="noStrike" dirty="0">
                        <a:effectLst/>
                      </a:endParaRPr>
                    </a:p>
                    <a:p>
                      <a:pPr algn="ctr" fontAlgn="ctr"/>
                      <a:r>
                        <a:rPr lang="ko-KR" altLang="en-US" sz="1100" b="1" u="none" strike="noStrike" dirty="0">
                          <a:effectLst/>
                        </a:rPr>
                        <a:t>전년대비</a:t>
                      </a:r>
                      <a:r>
                        <a:rPr lang="en-US" altLang="ko-KR" sz="1100" b="1" u="none" strike="noStrike" dirty="0">
                          <a:effectLst/>
                        </a:rPr>
                        <a:t>_</a:t>
                      </a:r>
                      <a:r>
                        <a:rPr lang="ko-KR" altLang="en-US" sz="1100" b="1" u="none" strike="noStrike" dirty="0" err="1">
                          <a:effectLst/>
                        </a:rPr>
                        <a:t>증감율</a:t>
                      </a: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593557370"/>
                  </a:ext>
                </a:extLst>
              </a:tr>
              <a:tr h="494093">
                <a:tc>
                  <a:txBody>
                    <a:bodyPr/>
                    <a:lstStyle/>
                    <a:p>
                      <a:pPr algn="ctr" fontAlgn="ctr"/>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2015</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2,592,963</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2,610,477</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3.10%</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4.09%</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474489351"/>
                  </a:ext>
                </a:extLst>
              </a:tr>
              <a:tr h="494093">
                <a:tc>
                  <a:txBody>
                    <a:bodyPr/>
                    <a:lstStyle/>
                    <a:p>
                      <a:pPr algn="ctr" fontAlgn="ctr"/>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2016</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2,675,861</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2,721,754</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4.15%</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3.72%</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2650851197"/>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2017</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2,791,849</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2,826,828</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3.94%</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3.92%</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2548807915"/>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2018</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2,906,320</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2,942,274</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4.83%</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4.90%</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4116494981"/>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2019</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3,053,733</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3,093,783</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7.59%</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7.34%</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866704828"/>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2020</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3,304,398</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3,338,956</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7.80%</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6.79%</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1335718935"/>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2021</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3,583,770</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3,582,018</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4.46%</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rPr>
                        <a:t>4.51%</a:t>
                      </a:r>
                      <a:endParaRPr lang="en-US" altLang="ko-KR" sz="1100" b="0" i="0" u="none" strike="noStrike" dirty="0">
                        <a:solidFill>
                          <a:srgbClr val="FF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extLst>
                  <a:ext uri="{0D108BD9-81ED-4DB2-BD59-A6C34878D82A}">
                    <a16:rowId xmlns:a16="http://schemas.microsoft.com/office/drawing/2014/main" val="3311296703"/>
                  </a:ext>
                </a:extLst>
              </a:tr>
              <a:tr h="494093">
                <a:tc>
                  <a:txBody>
                    <a:bodyPr/>
                    <a:lstStyle/>
                    <a:p>
                      <a:pPr algn="ctr" fontAlgn="ctr"/>
                      <a:r>
                        <a:rPr lang="en-US" altLang="ko-KR" sz="1100" u="none" strike="noStrike">
                          <a:effectLst/>
                          <a:latin typeface="Pretendard" panose="02000503000000020004" pitchFamily="50" charset="-127"/>
                          <a:ea typeface="Pretendard" panose="02000503000000020004" pitchFamily="50" charset="-127"/>
                          <a:cs typeface="Pretendard" panose="02000503000000020004" pitchFamily="50" charset="-127"/>
                        </a:rPr>
                        <a:t>2022</a:t>
                      </a:r>
                      <a:endParaRPr lang="en-US" altLang="ko-KR" sz="11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3,751,071</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u="none" strike="noStrike" dirty="0">
                          <a:effectLst/>
                          <a:latin typeface="Pretendard" panose="02000503000000020004" pitchFamily="50" charset="-127"/>
                          <a:ea typeface="Pretendard" panose="02000503000000020004" pitchFamily="50" charset="-127"/>
                          <a:cs typeface="Pretendard" panose="02000503000000020004" pitchFamily="50" charset="-127"/>
                        </a:rPr>
                        <a:t>3,751,279</a:t>
                      </a:r>
                      <a:endPar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9525" marR="9525" marT="9525" marB="0" anchor="ctr"/>
                </a:tc>
                <a:tc>
                  <a:txBody>
                    <a:bodyPr/>
                    <a:lstStyle/>
                    <a:p>
                      <a:pPr algn="ctr" fontAlgn="b"/>
                      <a:r>
                        <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rPr>
                        <a:t>-</a:t>
                      </a:r>
                    </a:p>
                  </a:txBody>
                  <a:tcPr marL="9525" marR="9525" marT="9525" marB="0" anchor="ctr"/>
                </a:tc>
                <a:tc>
                  <a:txBody>
                    <a:bodyPr/>
                    <a:lstStyle/>
                    <a:p>
                      <a:pPr algn="ctr" fontAlgn="b"/>
                      <a:r>
                        <a:rPr lang="en-US" altLang="ko-KR" sz="11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rPr>
                        <a:t>-</a:t>
                      </a:r>
                    </a:p>
                  </a:txBody>
                  <a:tcPr marL="9525" marR="9525" marT="9525" marB="0" anchor="ctr"/>
                </a:tc>
                <a:extLst>
                  <a:ext uri="{0D108BD9-81ED-4DB2-BD59-A6C34878D82A}">
                    <a16:rowId xmlns:a16="http://schemas.microsoft.com/office/drawing/2014/main" val="2374811619"/>
                  </a:ext>
                </a:extLst>
              </a:tr>
            </a:tbl>
          </a:graphicData>
        </a:graphic>
      </p:graphicFrame>
      <p:grpSp>
        <p:nvGrpSpPr>
          <p:cNvPr id="7" name="그룹 6"/>
          <p:cNvGrpSpPr/>
          <p:nvPr/>
        </p:nvGrpSpPr>
        <p:grpSpPr>
          <a:xfrm>
            <a:off x="4393382" y="136107"/>
            <a:ext cx="7497166" cy="335081"/>
            <a:chOff x="4393382" y="136107"/>
            <a:chExt cx="7497166" cy="335081"/>
          </a:xfrm>
        </p:grpSpPr>
        <p:sp>
          <p:nvSpPr>
            <p:cNvPr id="9"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0"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2"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3"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3776346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760639"/>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013429" cy="404431"/>
          </a:xfrm>
        </p:spPr>
        <p:txBody>
          <a:bodyPr/>
          <a:lstStyle/>
          <a:p>
            <a:r>
              <a:rPr lang="ko-KR" altLang="en-US" dirty="0" smtClean="0"/>
              <a:t>분석 개요</a:t>
            </a:r>
            <a:endParaRPr lang="ko-KR" altLang="en-US" dirty="0"/>
          </a:p>
        </p:txBody>
      </p:sp>
      <p:sp>
        <p:nvSpPr>
          <p:cNvPr id="320" name="직사각형 319"/>
          <p:cNvSpPr/>
          <p:nvPr/>
        </p:nvSpPr>
        <p:spPr>
          <a:xfrm>
            <a:off x="0" y="6550223"/>
            <a:ext cx="2501006"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D.A.P.T Desk Research</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7" name="삼각형 1">
            <a:extLst>
              <a:ext uri="{FF2B5EF4-FFF2-40B4-BE49-F238E27FC236}">
                <a16:creationId xmlns:a16="http://schemas.microsoft.com/office/drawing/2014/main" id="{9BC75E12-1EA5-85E2-C16C-9876E972FB14}"/>
              </a:ext>
            </a:extLst>
          </p:cNvPr>
          <p:cNvSpPr/>
          <p:nvPr/>
        </p:nvSpPr>
        <p:spPr>
          <a:xfrm rot="5400000">
            <a:off x="1386356" y="2976860"/>
            <a:ext cx="3537862" cy="259603"/>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8" name="삼각형 1">
            <a:extLst>
              <a:ext uri="{FF2B5EF4-FFF2-40B4-BE49-F238E27FC236}">
                <a16:creationId xmlns:a16="http://schemas.microsoft.com/office/drawing/2014/main" id="{89B93CA3-0031-7C50-F36A-CD838AFF603B}"/>
              </a:ext>
            </a:extLst>
          </p:cNvPr>
          <p:cNvSpPr/>
          <p:nvPr/>
        </p:nvSpPr>
        <p:spPr>
          <a:xfrm rot="5400000">
            <a:off x="4327070" y="2976860"/>
            <a:ext cx="3537862" cy="259603"/>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5" name="Google Shape;1607;p163">
            <a:extLst>
              <a:ext uri="{FF2B5EF4-FFF2-40B4-BE49-F238E27FC236}">
                <a16:creationId xmlns:a16="http://schemas.microsoft.com/office/drawing/2014/main" id="{C5AF8745-B5FC-E1BB-2061-61C4EB886970}"/>
              </a:ext>
            </a:extLst>
          </p:cNvPr>
          <p:cNvSpPr/>
          <p:nvPr/>
        </p:nvSpPr>
        <p:spPr>
          <a:xfrm>
            <a:off x="9229509" y="936355"/>
            <a:ext cx="2555123" cy="393882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0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6" name="TextBox 15">
            <a:extLst>
              <a:ext uri="{FF2B5EF4-FFF2-40B4-BE49-F238E27FC236}">
                <a16:creationId xmlns:a16="http://schemas.microsoft.com/office/drawing/2014/main" id="{D8DA371E-55EC-8E3D-9702-8B6828BB160F}"/>
              </a:ext>
            </a:extLst>
          </p:cNvPr>
          <p:cNvSpPr txBox="1"/>
          <p:nvPr/>
        </p:nvSpPr>
        <p:spPr>
          <a:xfrm>
            <a:off x="9229509" y="936355"/>
            <a:ext cx="2555123" cy="372987"/>
          </a:xfrm>
          <a:prstGeom prst="rect">
            <a:avLst/>
          </a:prstGeom>
          <a:solidFill>
            <a:srgbClr val="404040"/>
          </a:solidFill>
        </p:spPr>
        <p:txBody>
          <a:bodyPr wrap="square" tIns="0" anchor="t">
            <a:spAutoFit/>
          </a:bodyPr>
          <a:lstStyle>
            <a:defPPr>
              <a:defRPr lang="ko-KR"/>
            </a:defPPr>
            <a:lvl1pPr algn="ctr">
              <a:lnSpc>
                <a:spcPct val="150000"/>
              </a:lnSpc>
              <a:defRPr kumimoji="1" sz="1600" b="1">
                <a:solidFill>
                  <a:srgbClr val="FFFFFF"/>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en-US" altLang="ko-KR" dirty="0"/>
              <a:t>④ </a:t>
            </a:r>
            <a:r>
              <a:rPr lang="ko-KR" altLang="en-US" dirty="0" err="1"/>
              <a:t>머신러닝</a:t>
            </a:r>
            <a:r>
              <a:rPr lang="ko-KR" altLang="en-US" dirty="0"/>
              <a:t> 모델 구축</a:t>
            </a:r>
            <a:endParaRPr lang="en-US" altLang="ko-KR" dirty="0"/>
          </a:p>
        </p:txBody>
      </p:sp>
      <p:sp>
        <p:nvSpPr>
          <p:cNvPr id="64" name="사각형: 둥근 모서리 79">
            <a:extLst>
              <a:ext uri="{FF2B5EF4-FFF2-40B4-BE49-F238E27FC236}">
                <a16:creationId xmlns:a16="http://schemas.microsoft.com/office/drawing/2014/main" id="{1824356C-14A2-12E0-9B98-EFEAF988CE7B}"/>
              </a:ext>
            </a:extLst>
          </p:cNvPr>
          <p:cNvSpPr/>
          <p:nvPr/>
        </p:nvSpPr>
        <p:spPr>
          <a:xfrm>
            <a:off x="9433577" y="1761645"/>
            <a:ext cx="2148630" cy="941331"/>
          </a:xfrm>
          <a:prstGeom prst="roundRect">
            <a:avLst>
              <a:gd name="adj" fmla="val 14132"/>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65" name="사각형: 둥근 모서리 79">
            <a:extLst>
              <a:ext uri="{FF2B5EF4-FFF2-40B4-BE49-F238E27FC236}">
                <a16:creationId xmlns:a16="http://schemas.microsoft.com/office/drawing/2014/main" id="{EDCA3C93-EDAF-0399-DB8E-E165590FD85C}"/>
              </a:ext>
            </a:extLst>
          </p:cNvPr>
          <p:cNvSpPr/>
          <p:nvPr/>
        </p:nvSpPr>
        <p:spPr>
          <a:xfrm>
            <a:off x="9433577" y="2811333"/>
            <a:ext cx="2148630" cy="941331"/>
          </a:xfrm>
          <a:prstGeom prst="roundRect">
            <a:avLst>
              <a:gd name="adj" fmla="val 12954"/>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66" name="TextBox 65">
            <a:extLst>
              <a:ext uri="{FF2B5EF4-FFF2-40B4-BE49-F238E27FC236}">
                <a16:creationId xmlns:a16="http://schemas.microsoft.com/office/drawing/2014/main" id="{A9B567FD-84D9-2BEC-FC3C-4BEDB1DD99B4}"/>
              </a:ext>
            </a:extLst>
          </p:cNvPr>
          <p:cNvSpPr txBox="1"/>
          <p:nvPr/>
        </p:nvSpPr>
        <p:spPr>
          <a:xfrm>
            <a:off x="9604133" y="1372698"/>
            <a:ext cx="1805874" cy="307777"/>
          </a:xfrm>
          <a:prstGeom prst="rect">
            <a:avLst/>
          </a:prstGeom>
          <a:noFill/>
        </p:spPr>
        <p:txBody>
          <a:bodyPr wrap="square">
            <a:spAutoFit/>
          </a:bodyPr>
          <a:lstStyle/>
          <a:p>
            <a:pPr algn="ctr"/>
            <a:r>
              <a:rPr lang="ko-KR" altLang="en-US" sz="1400" b="1" u="sng"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모델 학습</a:t>
            </a:r>
            <a:r>
              <a:rPr lang="en-US" altLang="ko-KR" sz="1400" b="1" u="sng"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a:t>
            </a:r>
            <a:r>
              <a:rPr lang="ko-KR" altLang="en-US" sz="1400" b="1" u="sng"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검증 및 성능평가</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68" name="Picture 18" descr="Python (programming language) - Wikipedia">
            <a:extLst>
              <a:ext uri="{FF2B5EF4-FFF2-40B4-BE49-F238E27FC236}">
                <a16:creationId xmlns:a16="http://schemas.microsoft.com/office/drawing/2014/main" id="{3B49D554-FF9F-D484-4702-DDE9F315C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7636" y="1844048"/>
            <a:ext cx="420417" cy="460847"/>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D4F36ED4-529E-AD5D-FF35-02D9D3B3379A}"/>
              </a:ext>
            </a:extLst>
          </p:cNvPr>
          <p:cNvSpPr txBox="1"/>
          <p:nvPr/>
        </p:nvSpPr>
        <p:spPr>
          <a:xfrm>
            <a:off x="9433577" y="2277690"/>
            <a:ext cx="814649" cy="400110"/>
          </a:xfrm>
          <a:prstGeom prst="rect">
            <a:avLst/>
          </a:prstGeom>
          <a:noFill/>
        </p:spPr>
        <p:txBody>
          <a:bodyPr wrap="square" anchor="ctr">
            <a:spAutoFit/>
          </a:bodyPr>
          <a:lstStyle/>
          <a:p>
            <a:pPr algn="ctr"/>
            <a:r>
              <a:rPr lang="ko-KR" altLang="en-US" sz="10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베이스라인</a:t>
            </a:r>
            <a:endParaRPr lang="en-US" altLang="ko-KR" sz="10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algn="ctr"/>
            <a:r>
              <a:rPr lang="ko-KR" altLang="en-US" sz="10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 모델 구축</a:t>
            </a:r>
            <a:endParaRPr lang="ko-KR" altLang="en-US" sz="1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71" name="Picture 18" descr="Python (programming language) - Wikipedia">
            <a:extLst>
              <a:ext uri="{FF2B5EF4-FFF2-40B4-BE49-F238E27FC236}">
                <a16:creationId xmlns:a16="http://schemas.microsoft.com/office/drawing/2014/main" id="{BD0BCA72-D20F-1974-B2C7-E26BAE4B00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7636" y="2893737"/>
            <a:ext cx="420417" cy="460847"/>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CA37A773-05C0-1336-3DA1-CF09D198C98F}"/>
              </a:ext>
            </a:extLst>
          </p:cNvPr>
          <p:cNvSpPr txBox="1"/>
          <p:nvPr/>
        </p:nvSpPr>
        <p:spPr>
          <a:xfrm>
            <a:off x="9433577" y="3404323"/>
            <a:ext cx="1028533" cy="246221"/>
          </a:xfrm>
          <a:prstGeom prst="rect">
            <a:avLst/>
          </a:prstGeom>
          <a:noFill/>
        </p:spPr>
        <p:txBody>
          <a:bodyPr wrap="square" anchor="ctr">
            <a:spAutoFit/>
          </a:bodyPr>
          <a:lstStyle/>
          <a:p>
            <a:pPr algn="ctr"/>
            <a:r>
              <a:rPr lang="ko-KR" altLang="en-US" sz="10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모델 성능 평가</a:t>
            </a:r>
            <a:endParaRPr lang="ko-KR" altLang="en-US"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73" name="TextBox 72">
            <a:extLst>
              <a:ext uri="{FF2B5EF4-FFF2-40B4-BE49-F238E27FC236}">
                <a16:creationId xmlns:a16="http://schemas.microsoft.com/office/drawing/2014/main" id="{53C6BC51-D0F7-0B9B-0359-CF8DA5B5BA71}"/>
              </a:ext>
            </a:extLst>
          </p:cNvPr>
          <p:cNvSpPr txBox="1"/>
          <p:nvPr/>
        </p:nvSpPr>
        <p:spPr>
          <a:xfrm>
            <a:off x="10239876" y="1967444"/>
            <a:ext cx="1333159" cy="769441"/>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회귀계수 확인</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168528" indent="-168528">
              <a:lnSpc>
                <a:spcPct val="110000"/>
              </a:lnSpc>
            </a:pPr>
            <a:r>
              <a:rPr kumimoji="1" lang="ko-KR" altLang="en-US" sz="1000" dirty="0" err="1">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상수항</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 확인</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168528" indent="-168528">
              <a:lnSpc>
                <a:spcPct val="110000"/>
              </a:lnSpc>
            </a:pPr>
            <a:r>
              <a:rPr kumimoji="1" lang="ko-KR" altLang="en-US" sz="1000" dirty="0" err="1">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예측값</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 및 </a:t>
            </a:r>
            <a:r>
              <a:rPr kumimoji="1" lang="ko-KR" altLang="en-US" sz="1000" dirty="0" err="1">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실측값</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 </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0" indent="0">
              <a:lnSpc>
                <a:spcPct val="110000"/>
              </a:lnSpc>
              <a:buNone/>
            </a:pP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     </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분포도 확인</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74" name="TextBox 73">
            <a:extLst>
              <a:ext uri="{FF2B5EF4-FFF2-40B4-BE49-F238E27FC236}">
                <a16:creationId xmlns:a16="http://schemas.microsoft.com/office/drawing/2014/main" id="{DFDE0621-E735-176C-B310-33F7627E9B44}"/>
              </a:ext>
            </a:extLst>
          </p:cNvPr>
          <p:cNvSpPr txBox="1"/>
          <p:nvPr/>
        </p:nvSpPr>
        <p:spPr>
          <a:xfrm>
            <a:off x="10249048" y="3017133"/>
            <a:ext cx="1333159" cy="430887"/>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MSE(</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평균제곱오차</a:t>
            </a: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확인</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1" name="Google Shape;1607;p163">
            <a:extLst>
              <a:ext uri="{FF2B5EF4-FFF2-40B4-BE49-F238E27FC236}">
                <a16:creationId xmlns:a16="http://schemas.microsoft.com/office/drawing/2014/main" id="{BA3DCDC2-E1C0-1387-782A-B8538B1A8BF7}"/>
              </a:ext>
            </a:extLst>
          </p:cNvPr>
          <p:cNvSpPr/>
          <p:nvPr/>
        </p:nvSpPr>
        <p:spPr>
          <a:xfrm>
            <a:off x="407368" y="936355"/>
            <a:ext cx="2555123" cy="3939237"/>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0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2" name="TextBox 11">
            <a:extLst>
              <a:ext uri="{FF2B5EF4-FFF2-40B4-BE49-F238E27FC236}">
                <a16:creationId xmlns:a16="http://schemas.microsoft.com/office/drawing/2014/main" id="{7B4BBAF2-A0C2-B275-EDB2-6A09D3D9DD6A}"/>
              </a:ext>
            </a:extLst>
          </p:cNvPr>
          <p:cNvSpPr txBox="1"/>
          <p:nvPr/>
        </p:nvSpPr>
        <p:spPr>
          <a:xfrm>
            <a:off x="407368" y="936355"/>
            <a:ext cx="2555123" cy="372987"/>
          </a:xfrm>
          <a:prstGeom prst="rect">
            <a:avLst/>
          </a:prstGeom>
          <a:solidFill>
            <a:srgbClr val="404040"/>
          </a:solidFill>
        </p:spPr>
        <p:txBody>
          <a:bodyPr wrap="square" tIns="0" anchor="t">
            <a:spAutoFit/>
          </a:bodyPr>
          <a:lstStyle/>
          <a:p>
            <a:pPr algn="ctr">
              <a:lnSpc>
                <a:spcPct val="150000"/>
              </a:lnSpc>
            </a:pPr>
            <a:r>
              <a:rPr kumimoji="1" lang="en-US" altLang="ko-KR" sz="1600" b="1" dirty="0">
                <a:solidFill>
                  <a:srgbClr val="FFFFFF"/>
                </a:solidFill>
                <a:latin typeface="Pretendard" panose="02000503000000020004" pitchFamily="50" charset="-127"/>
                <a:ea typeface="Pretendard" panose="02000503000000020004" pitchFamily="50" charset="-127"/>
                <a:cs typeface="Pretendard" panose="02000503000000020004" pitchFamily="50" charset="-127"/>
              </a:rPr>
              <a:t>① </a:t>
            </a:r>
            <a:r>
              <a:rPr kumimoji="1" lang="ko-KR" altLang="en-US" sz="1600" b="1" dirty="0">
                <a:solidFill>
                  <a:srgbClr val="FFFFFF"/>
                </a:solidFill>
                <a:latin typeface="Pretendard" panose="02000503000000020004" pitchFamily="50" charset="-127"/>
                <a:ea typeface="Pretendard" panose="02000503000000020004" pitchFamily="50" charset="-127"/>
                <a:cs typeface="Pretendard" panose="02000503000000020004" pitchFamily="50" charset="-127"/>
              </a:rPr>
              <a:t>데이터 수집</a:t>
            </a:r>
            <a:endParaRPr kumimoji="1" lang="en-US" altLang="ko-KR" sz="1600" b="1" dirty="0">
              <a:solidFill>
                <a:srgbClr val="FFFFFF"/>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19" name="TextBox 18">
            <a:extLst>
              <a:ext uri="{FF2B5EF4-FFF2-40B4-BE49-F238E27FC236}">
                <a16:creationId xmlns:a16="http://schemas.microsoft.com/office/drawing/2014/main" id="{647F9A9A-55D4-E9A4-78E1-71D52F6439E1}"/>
              </a:ext>
            </a:extLst>
          </p:cNvPr>
          <p:cNvSpPr txBox="1"/>
          <p:nvPr/>
        </p:nvSpPr>
        <p:spPr>
          <a:xfrm>
            <a:off x="721099" y="1372699"/>
            <a:ext cx="1927661" cy="307777"/>
          </a:xfrm>
          <a:prstGeom prst="rect">
            <a:avLst/>
          </a:prstGeom>
          <a:noFill/>
        </p:spPr>
        <p:txBody>
          <a:bodyPr wrap="square">
            <a:spAutoFit/>
          </a:bodyPr>
          <a:lstStyle/>
          <a:p>
            <a:pPr algn="ctr"/>
            <a:r>
              <a:rPr lang="ko-KR" altLang="en-US" sz="14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공공 데이터 활용</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0" name="사각형: 둥근 모서리 79">
            <a:extLst>
              <a:ext uri="{FF2B5EF4-FFF2-40B4-BE49-F238E27FC236}">
                <a16:creationId xmlns:a16="http://schemas.microsoft.com/office/drawing/2014/main" id="{E9FF9466-1C8F-4180-E11B-C4826D662A0A}"/>
              </a:ext>
            </a:extLst>
          </p:cNvPr>
          <p:cNvSpPr/>
          <p:nvPr/>
        </p:nvSpPr>
        <p:spPr>
          <a:xfrm>
            <a:off x="610615" y="1761645"/>
            <a:ext cx="2148630" cy="941332"/>
          </a:xfrm>
          <a:prstGeom prst="roundRect">
            <a:avLst>
              <a:gd name="adj" fmla="val 12011"/>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27" name="사각형: 둥근 모서리 79">
            <a:extLst>
              <a:ext uri="{FF2B5EF4-FFF2-40B4-BE49-F238E27FC236}">
                <a16:creationId xmlns:a16="http://schemas.microsoft.com/office/drawing/2014/main" id="{7DB42A19-EA64-2E8B-850C-C5BC814924E5}"/>
              </a:ext>
            </a:extLst>
          </p:cNvPr>
          <p:cNvSpPr/>
          <p:nvPr/>
        </p:nvSpPr>
        <p:spPr>
          <a:xfrm>
            <a:off x="608973" y="3861023"/>
            <a:ext cx="2148630" cy="941332"/>
          </a:xfrm>
          <a:prstGeom prst="roundRect">
            <a:avLst>
              <a:gd name="adj" fmla="val 13248"/>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3" name="사각형: 둥근 모서리 79">
            <a:extLst>
              <a:ext uri="{FF2B5EF4-FFF2-40B4-BE49-F238E27FC236}">
                <a16:creationId xmlns:a16="http://schemas.microsoft.com/office/drawing/2014/main" id="{4574BB5E-1E7B-0019-E485-03E05AB9686C}"/>
              </a:ext>
            </a:extLst>
          </p:cNvPr>
          <p:cNvSpPr/>
          <p:nvPr/>
        </p:nvSpPr>
        <p:spPr>
          <a:xfrm>
            <a:off x="610615" y="2811333"/>
            <a:ext cx="2148630" cy="941332"/>
          </a:xfrm>
          <a:prstGeom prst="roundRect">
            <a:avLst>
              <a:gd name="adj" fmla="val 13543"/>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78" name="TextBox 77">
            <a:extLst>
              <a:ext uri="{FF2B5EF4-FFF2-40B4-BE49-F238E27FC236}">
                <a16:creationId xmlns:a16="http://schemas.microsoft.com/office/drawing/2014/main" id="{647F9A9A-55D4-E9A4-78E1-71D52F6439E1}"/>
              </a:ext>
            </a:extLst>
          </p:cNvPr>
          <p:cNvSpPr txBox="1"/>
          <p:nvPr/>
        </p:nvSpPr>
        <p:spPr>
          <a:xfrm>
            <a:off x="1431124" y="1761645"/>
            <a:ext cx="507613" cy="307777"/>
          </a:xfrm>
          <a:prstGeom prst="rect">
            <a:avLst/>
          </a:prstGeom>
          <a:noFill/>
        </p:spPr>
        <p:txBody>
          <a:bodyPr wrap="square">
            <a:spAutoFit/>
          </a:bodyPr>
          <a:lstStyle/>
          <a:p>
            <a:pPr algn="ctr"/>
            <a:r>
              <a:rPr lang="ko-KR" altLang="en-US" sz="14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경제</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92" name="그룹 91"/>
          <p:cNvGrpSpPr/>
          <p:nvPr/>
        </p:nvGrpSpPr>
        <p:grpSpPr>
          <a:xfrm>
            <a:off x="770092" y="2067728"/>
            <a:ext cx="1829676" cy="618071"/>
            <a:chOff x="1489632" y="2544870"/>
            <a:chExt cx="2190959" cy="740114"/>
          </a:xfrm>
        </p:grpSpPr>
        <p:pic>
          <p:nvPicPr>
            <p:cNvPr id="82" name="그림 81"/>
            <p:cNvPicPr>
              <a:picLocks noChangeAspect="1"/>
            </p:cNvPicPr>
            <p:nvPr/>
          </p:nvPicPr>
          <p:blipFill rotWithShape="1">
            <a:blip r:embed="rId7"/>
            <a:srcRect l="16213" r="16213"/>
            <a:stretch/>
          </p:blipFill>
          <p:spPr>
            <a:xfrm>
              <a:off x="1489632" y="2544870"/>
              <a:ext cx="500128" cy="740114"/>
            </a:xfrm>
            <a:prstGeom prst="rect">
              <a:avLst/>
            </a:prstGeom>
          </p:spPr>
        </p:pic>
        <p:pic>
          <p:nvPicPr>
            <p:cNvPr id="84" name="그림 83"/>
            <p:cNvPicPr>
              <a:picLocks noChangeAspect="1"/>
            </p:cNvPicPr>
            <p:nvPr/>
          </p:nvPicPr>
          <p:blipFill rotWithShape="1">
            <a:blip r:embed="rId8"/>
            <a:srcRect l="3316" t="11898" r="5914" b="14485"/>
            <a:stretch/>
          </p:blipFill>
          <p:spPr>
            <a:xfrm>
              <a:off x="2105035" y="2659141"/>
              <a:ext cx="1575556" cy="511573"/>
            </a:xfrm>
            <a:prstGeom prst="rect">
              <a:avLst/>
            </a:prstGeom>
          </p:spPr>
        </p:pic>
      </p:grpSp>
      <p:sp>
        <p:nvSpPr>
          <p:cNvPr id="87" name="TextBox 86">
            <a:extLst>
              <a:ext uri="{FF2B5EF4-FFF2-40B4-BE49-F238E27FC236}">
                <a16:creationId xmlns:a16="http://schemas.microsoft.com/office/drawing/2014/main" id="{647F9A9A-55D4-E9A4-78E1-71D52F6439E1}"/>
              </a:ext>
            </a:extLst>
          </p:cNvPr>
          <p:cNvSpPr txBox="1"/>
          <p:nvPr/>
        </p:nvSpPr>
        <p:spPr>
          <a:xfrm>
            <a:off x="1431124" y="2811333"/>
            <a:ext cx="507613" cy="307777"/>
          </a:xfrm>
          <a:prstGeom prst="rect">
            <a:avLst/>
          </a:prstGeom>
          <a:noFill/>
        </p:spPr>
        <p:txBody>
          <a:bodyPr wrap="square">
            <a:spAutoFit/>
          </a:bodyPr>
          <a:lstStyle/>
          <a:p>
            <a:pPr algn="ctr"/>
            <a:r>
              <a:rPr lang="ko-KR" altLang="en-US" sz="14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정치</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91" name="그룹 90"/>
          <p:cNvGrpSpPr/>
          <p:nvPr/>
        </p:nvGrpSpPr>
        <p:grpSpPr>
          <a:xfrm>
            <a:off x="775560" y="3094061"/>
            <a:ext cx="1818740" cy="618071"/>
            <a:chOff x="1502728" y="3773859"/>
            <a:chExt cx="2177863" cy="740114"/>
          </a:xfrm>
        </p:grpSpPr>
        <p:pic>
          <p:nvPicPr>
            <p:cNvPr id="88" name="그림 87"/>
            <p:cNvPicPr>
              <a:picLocks noChangeAspect="1"/>
            </p:cNvPicPr>
            <p:nvPr/>
          </p:nvPicPr>
          <p:blipFill rotWithShape="1">
            <a:blip r:embed="rId7"/>
            <a:srcRect l="16213" r="16213"/>
            <a:stretch/>
          </p:blipFill>
          <p:spPr>
            <a:xfrm>
              <a:off x="1502728" y="3773859"/>
              <a:ext cx="500128" cy="740114"/>
            </a:xfrm>
            <a:prstGeom prst="rect">
              <a:avLst/>
            </a:prstGeom>
          </p:spPr>
        </p:pic>
        <p:pic>
          <p:nvPicPr>
            <p:cNvPr id="86" name="그림 85"/>
            <p:cNvPicPr>
              <a:picLocks noChangeAspect="1"/>
            </p:cNvPicPr>
            <p:nvPr/>
          </p:nvPicPr>
          <p:blipFill rotWithShape="1">
            <a:blip r:embed="rId9"/>
            <a:srcRect l="2828" t="15260" b="15260"/>
            <a:stretch/>
          </p:blipFill>
          <p:spPr>
            <a:xfrm>
              <a:off x="2054999" y="3972894"/>
              <a:ext cx="1017740" cy="303836"/>
            </a:xfrm>
            <a:prstGeom prst="rect">
              <a:avLst/>
            </a:prstGeom>
          </p:spPr>
        </p:pic>
        <p:pic>
          <p:nvPicPr>
            <p:cNvPr id="89" name="그림 88"/>
            <p:cNvPicPr>
              <a:picLocks noChangeAspect="1"/>
            </p:cNvPicPr>
            <p:nvPr/>
          </p:nvPicPr>
          <p:blipFill rotWithShape="1">
            <a:blip r:embed="rId10"/>
            <a:srcRect l="9051" t="5013" r="9051"/>
            <a:stretch/>
          </p:blipFill>
          <p:spPr>
            <a:xfrm>
              <a:off x="3124882" y="3773859"/>
              <a:ext cx="555709" cy="740114"/>
            </a:xfrm>
            <a:prstGeom prst="rect">
              <a:avLst/>
            </a:prstGeom>
          </p:spPr>
        </p:pic>
      </p:grpSp>
      <p:sp>
        <p:nvSpPr>
          <p:cNvPr id="95" name="TextBox 94">
            <a:extLst>
              <a:ext uri="{FF2B5EF4-FFF2-40B4-BE49-F238E27FC236}">
                <a16:creationId xmlns:a16="http://schemas.microsoft.com/office/drawing/2014/main" id="{647F9A9A-55D4-E9A4-78E1-71D52F6439E1}"/>
              </a:ext>
            </a:extLst>
          </p:cNvPr>
          <p:cNvSpPr txBox="1"/>
          <p:nvPr/>
        </p:nvSpPr>
        <p:spPr>
          <a:xfrm>
            <a:off x="1429482" y="3861023"/>
            <a:ext cx="507613" cy="307777"/>
          </a:xfrm>
          <a:prstGeom prst="rect">
            <a:avLst/>
          </a:prstGeom>
          <a:noFill/>
        </p:spPr>
        <p:txBody>
          <a:bodyPr wrap="square">
            <a:spAutoFit/>
          </a:bodyPr>
          <a:lstStyle/>
          <a:p>
            <a:pPr algn="ctr"/>
            <a:r>
              <a:rPr lang="ko-KR" altLang="en-US" sz="14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사회</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93" name="그룹 92"/>
          <p:cNvGrpSpPr/>
          <p:nvPr/>
        </p:nvGrpSpPr>
        <p:grpSpPr>
          <a:xfrm>
            <a:off x="773918" y="4184283"/>
            <a:ext cx="1818740" cy="618071"/>
            <a:chOff x="1496180" y="4939885"/>
            <a:chExt cx="2177863" cy="740114"/>
          </a:xfrm>
        </p:grpSpPr>
        <p:pic>
          <p:nvPicPr>
            <p:cNvPr id="1036" name="Picture 12" descr="주택금융통계시스템"/>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3592" y="5121117"/>
              <a:ext cx="1250451" cy="463129"/>
            </a:xfrm>
            <a:prstGeom prst="rect">
              <a:avLst/>
            </a:prstGeom>
            <a:noFill/>
            <a:extLst>
              <a:ext uri="{909E8E84-426E-40DD-AFC4-6F175D3DCCD1}">
                <a14:hiddenFill xmlns:a14="http://schemas.microsoft.com/office/drawing/2010/main">
                  <a:solidFill>
                    <a:srgbClr val="FFFFFF"/>
                  </a:solidFill>
                </a14:hiddenFill>
              </a:ext>
            </a:extLst>
          </p:spPr>
        </p:pic>
        <p:pic>
          <p:nvPicPr>
            <p:cNvPr id="98" name="그림 97"/>
            <p:cNvPicPr>
              <a:picLocks noChangeAspect="1"/>
            </p:cNvPicPr>
            <p:nvPr/>
          </p:nvPicPr>
          <p:blipFill rotWithShape="1">
            <a:blip r:embed="rId7"/>
            <a:srcRect l="16213" r="16213"/>
            <a:stretch/>
          </p:blipFill>
          <p:spPr>
            <a:xfrm>
              <a:off x="1496180" y="4939885"/>
              <a:ext cx="500128" cy="740114"/>
            </a:xfrm>
            <a:prstGeom prst="rect">
              <a:avLst/>
            </a:prstGeom>
          </p:spPr>
        </p:pic>
      </p:grpSp>
      <p:sp>
        <p:nvSpPr>
          <p:cNvPr id="13" name="Google Shape;1607;p163">
            <a:extLst>
              <a:ext uri="{FF2B5EF4-FFF2-40B4-BE49-F238E27FC236}">
                <a16:creationId xmlns:a16="http://schemas.microsoft.com/office/drawing/2014/main" id="{E842AD97-3E09-780A-C42C-D535C0E89D74}"/>
              </a:ext>
            </a:extLst>
          </p:cNvPr>
          <p:cNvSpPr/>
          <p:nvPr/>
        </p:nvSpPr>
        <p:spPr>
          <a:xfrm>
            <a:off x="3348082" y="936355"/>
            <a:ext cx="2555123" cy="393882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0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4" name="TextBox 13">
            <a:extLst>
              <a:ext uri="{FF2B5EF4-FFF2-40B4-BE49-F238E27FC236}">
                <a16:creationId xmlns:a16="http://schemas.microsoft.com/office/drawing/2014/main" id="{968DF0DE-D926-659E-9370-B0B1513E96A6}"/>
              </a:ext>
            </a:extLst>
          </p:cNvPr>
          <p:cNvSpPr txBox="1"/>
          <p:nvPr/>
        </p:nvSpPr>
        <p:spPr>
          <a:xfrm>
            <a:off x="3348082" y="936355"/>
            <a:ext cx="2555123" cy="372987"/>
          </a:xfrm>
          <a:prstGeom prst="rect">
            <a:avLst/>
          </a:prstGeom>
          <a:solidFill>
            <a:srgbClr val="404040"/>
          </a:solidFill>
        </p:spPr>
        <p:txBody>
          <a:bodyPr wrap="square" tIns="0" anchor="t">
            <a:spAutoFit/>
          </a:bodyPr>
          <a:lstStyle>
            <a:defPPr>
              <a:defRPr lang="ko-KR"/>
            </a:defPPr>
            <a:lvl1pPr algn="ctr">
              <a:lnSpc>
                <a:spcPct val="150000"/>
              </a:lnSpc>
              <a:defRPr kumimoji="1" sz="1600" b="1">
                <a:solidFill>
                  <a:srgbClr val="FFFFFF"/>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en-US" altLang="ko-KR" dirty="0"/>
              <a:t>② </a:t>
            </a:r>
            <a:r>
              <a:rPr lang="ko-KR" altLang="en-US" dirty="0"/>
              <a:t>데이터 정제 </a:t>
            </a:r>
            <a:r>
              <a:rPr lang="en-US" altLang="ko-KR" dirty="0"/>
              <a:t>(</a:t>
            </a:r>
            <a:r>
              <a:rPr lang="ko-KR" altLang="en-US" dirty="0" err="1"/>
              <a:t>전처리</a:t>
            </a:r>
            <a:r>
              <a:rPr lang="en-US" altLang="ko-KR" dirty="0"/>
              <a:t>)</a:t>
            </a:r>
          </a:p>
        </p:txBody>
      </p:sp>
      <p:sp>
        <p:nvSpPr>
          <p:cNvPr id="32" name="TextBox 31">
            <a:extLst>
              <a:ext uri="{FF2B5EF4-FFF2-40B4-BE49-F238E27FC236}">
                <a16:creationId xmlns:a16="http://schemas.microsoft.com/office/drawing/2014/main" id="{E4ACFCE5-1007-A04B-83CF-315544824E7C}"/>
              </a:ext>
            </a:extLst>
          </p:cNvPr>
          <p:cNvSpPr txBox="1"/>
          <p:nvPr/>
        </p:nvSpPr>
        <p:spPr>
          <a:xfrm>
            <a:off x="3661813" y="1372699"/>
            <a:ext cx="1927661" cy="307777"/>
          </a:xfrm>
          <a:prstGeom prst="rect">
            <a:avLst/>
          </a:prstGeom>
          <a:noFill/>
        </p:spPr>
        <p:txBody>
          <a:bodyPr wrap="square">
            <a:spAutoFit/>
          </a:bodyPr>
          <a:lstStyle/>
          <a:p>
            <a:pPr algn="ctr"/>
            <a:r>
              <a:rPr lang="en-US" altLang="ko-KR" sz="14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RAW DATA</a:t>
            </a:r>
            <a:r>
              <a:rPr lang="ko-KR" altLang="en-US" sz="14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 </a:t>
            </a:r>
            <a:r>
              <a:rPr lang="ko-KR" altLang="en-US" sz="1400" b="1" u="sng"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저장  및  정제</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43" name="사각형: 둥근 모서리 79">
            <a:extLst>
              <a:ext uri="{FF2B5EF4-FFF2-40B4-BE49-F238E27FC236}">
                <a16:creationId xmlns:a16="http://schemas.microsoft.com/office/drawing/2014/main" id="{4E99D4A9-3645-70BF-9DEC-ADB16FFA4CAB}"/>
              </a:ext>
            </a:extLst>
          </p:cNvPr>
          <p:cNvSpPr/>
          <p:nvPr/>
        </p:nvSpPr>
        <p:spPr>
          <a:xfrm>
            <a:off x="3552151" y="1761645"/>
            <a:ext cx="2148630" cy="941332"/>
          </a:xfrm>
          <a:prstGeom prst="roundRect">
            <a:avLst>
              <a:gd name="adj" fmla="val 14132"/>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44" name="사각형: 둥근 모서리 79">
            <a:extLst>
              <a:ext uri="{FF2B5EF4-FFF2-40B4-BE49-F238E27FC236}">
                <a16:creationId xmlns:a16="http://schemas.microsoft.com/office/drawing/2014/main" id="{BD8BA08F-995E-FBF2-D752-E1A449E931D1}"/>
              </a:ext>
            </a:extLst>
          </p:cNvPr>
          <p:cNvSpPr/>
          <p:nvPr/>
        </p:nvSpPr>
        <p:spPr>
          <a:xfrm>
            <a:off x="3550508" y="3861023"/>
            <a:ext cx="2148630" cy="941332"/>
          </a:xfrm>
          <a:prstGeom prst="roundRect">
            <a:avLst>
              <a:gd name="adj" fmla="val 12954"/>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45" name="사각형: 둥근 모서리 79">
            <a:extLst>
              <a:ext uri="{FF2B5EF4-FFF2-40B4-BE49-F238E27FC236}">
                <a16:creationId xmlns:a16="http://schemas.microsoft.com/office/drawing/2014/main" id="{BD6B1DC1-D05F-8749-8155-840F4DF6D5BE}"/>
              </a:ext>
            </a:extLst>
          </p:cNvPr>
          <p:cNvSpPr/>
          <p:nvPr/>
        </p:nvSpPr>
        <p:spPr>
          <a:xfrm>
            <a:off x="3552151" y="2811333"/>
            <a:ext cx="2148630" cy="941332"/>
          </a:xfrm>
          <a:prstGeom prst="roundRect">
            <a:avLst>
              <a:gd name="adj" fmla="val 12954"/>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51" name="TextBox 50">
            <a:extLst>
              <a:ext uri="{FF2B5EF4-FFF2-40B4-BE49-F238E27FC236}">
                <a16:creationId xmlns:a16="http://schemas.microsoft.com/office/drawing/2014/main" id="{B698AECF-17A3-AE73-A4A2-119839D5C5AE}"/>
              </a:ext>
            </a:extLst>
          </p:cNvPr>
          <p:cNvSpPr txBox="1"/>
          <p:nvPr/>
        </p:nvSpPr>
        <p:spPr>
          <a:xfrm>
            <a:off x="3708058" y="2374024"/>
            <a:ext cx="1028533" cy="246221"/>
          </a:xfrm>
          <a:prstGeom prst="rect">
            <a:avLst/>
          </a:prstGeom>
          <a:noFill/>
        </p:spPr>
        <p:txBody>
          <a:bodyPr wrap="square" anchor="ctr">
            <a:spAutoFit/>
          </a:bodyPr>
          <a:lstStyle/>
          <a:p>
            <a:pPr algn="ctr"/>
            <a:r>
              <a:rPr lang="ko-KR" altLang="en-US" sz="10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엑셀데이터로 저장</a:t>
            </a:r>
            <a:endParaRPr lang="ko-KR" altLang="en-US"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52" name="TextBox 51">
            <a:extLst>
              <a:ext uri="{FF2B5EF4-FFF2-40B4-BE49-F238E27FC236}">
                <a16:creationId xmlns:a16="http://schemas.microsoft.com/office/drawing/2014/main" id="{86E7A7F8-F89B-D7A0-2AB5-F32E7664CA6D}"/>
              </a:ext>
            </a:extLst>
          </p:cNvPr>
          <p:cNvSpPr txBox="1"/>
          <p:nvPr/>
        </p:nvSpPr>
        <p:spPr>
          <a:xfrm>
            <a:off x="4720053" y="1761645"/>
            <a:ext cx="980727" cy="600164"/>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1</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인 가구</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168528" indent="-168528">
              <a:lnSpc>
                <a:spcPct val="110000"/>
              </a:lnSpc>
            </a:pP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2</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인 가구</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168528" indent="-168528">
              <a:lnSpc>
                <a:spcPct val="110000"/>
              </a:lnSpc>
            </a:pP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3</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인 가구</a:t>
            </a:r>
          </a:p>
        </p:txBody>
      </p:sp>
      <p:sp>
        <p:nvSpPr>
          <p:cNvPr id="53" name="TextBox 52">
            <a:extLst>
              <a:ext uri="{FF2B5EF4-FFF2-40B4-BE49-F238E27FC236}">
                <a16:creationId xmlns:a16="http://schemas.microsoft.com/office/drawing/2014/main" id="{BF7BA726-AD6F-98B2-95B9-529DC7788D0C}"/>
              </a:ext>
            </a:extLst>
          </p:cNvPr>
          <p:cNvSpPr txBox="1"/>
          <p:nvPr/>
        </p:nvSpPr>
        <p:spPr>
          <a:xfrm>
            <a:off x="4940317" y="2333297"/>
            <a:ext cx="540199" cy="246221"/>
          </a:xfrm>
          <a:prstGeom prst="rect">
            <a:avLst/>
          </a:prstGeom>
          <a:noFill/>
        </p:spPr>
        <p:txBody>
          <a:bodyPr wrap="square" rtlCol="0">
            <a:spAutoFit/>
          </a:bodyPr>
          <a:lstStyle/>
          <a:p>
            <a:pPr algn="ctr"/>
            <a:r>
              <a:rPr lang="en-US" altLang="ko-KR" sz="1000" dirty="0">
                <a:solidFill>
                  <a:srgbClr val="002060"/>
                </a:solidFill>
                <a:latin typeface="Pretendard" panose="02000503000000020004" pitchFamily="50" charset="-127"/>
                <a:ea typeface="Pretendard" panose="02000503000000020004" pitchFamily="50" charset="-127"/>
                <a:cs typeface="Pretendard" panose="02000503000000020004" pitchFamily="50" charset="-127"/>
                <a:sym typeface="Arial"/>
              </a:rPr>
              <a:t>...</a:t>
            </a:r>
            <a:endParaRPr lang="ko-KR" altLang="en-US" sz="1000" dirty="0">
              <a:solidFill>
                <a:srgbClr val="00206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55" name="Picture 18" descr="Python (programming language) - Wikipedia">
            <a:extLst>
              <a:ext uri="{FF2B5EF4-FFF2-40B4-BE49-F238E27FC236}">
                <a16:creationId xmlns:a16="http://schemas.microsoft.com/office/drawing/2014/main" id="{AD1EA775-3E12-7C48-C406-CA922DF31F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2117" y="2907996"/>
            <a:ext cx="420417" cy="46084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29241657-6516-92EF-C62B-928B02C349F8}"/>
              </a:ext>
            </a:extLst>
          </p:cNvPr>
          <p:cNvSpPr txBox="1"/>
          <p:nvPr/>
        </p:nvSpPr>
        <p:spPr>
          <a:xfrm>
            <a:off x="3638424" y="3418583"/>
            <a:ext cx="1167802" cy="246221"/>
          </a:xfrm>
          <a:prstGeom prst="rect">
            <a:avLst/>
          </a:prstGeom>
          <a:noFill/>
        </p:spPr>
        <p:txBody>
          <a:bodyPr wrap="square" anchor="ctr">
            <a:spAutoFit/>
          </a:bodyPr>
          <a:lstStyle/>
          <a:p>
            <a:pPr algn="ctr"/>
            <a:r>
              <a:rPr lang="ko-KR" altLang="en-US" sz="10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불필요 요소 삭제</a:t>
            </a:r>
            <a:endParaRPr lang="ko-KR" altLang="en-US" sz="1000"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58" name="Picture 18" descr="Python (programming language) - Wikipedia">
            <a:extLst>
              <a:ext uri="{FF2B5EF4-FFF2-40B4-BE49-F238E27FC236}">
                <a16:creationId xmlns:a16="http://schemas.microsoft.com/office/drawing/2014/main" id="{726286A6-1613-F20E-6294-DD8EA75D7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2117" y="3943424"/>
            <a:ext cx="420417" cy="460847"/>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2E9E85FF-5E29-C6DE-4089-1EB3E680221B}"/>
              </a:ext>
            </a:extLst>
          </p:cNvPr>
          <p:cNvSpPr txBox="1"/>
          <p:nvPr/>
        </p:nvSpPr>
        <p:spPr>
          <a:xfrm>
            <a:off x="3638424" y="4454011"/>
            <a:ext cx="1167802" cy="246221"/>
          </a:xfrm>
          <a:prstGeom prst="rect">
            <a:avLst/>
          </a:prstGeom>
          <a:noFill/>
        </p:spPr>
        <p:txBody>
          <a:bodyPr wrap="square" anchor="ctr">
            <a:spAutoFit/>
          </a:bodyPr>
          <a:lstStyle/>
          <a:p>
            <a:pPr algn="ctr"/>
            <a:r>
              <a:rPr lang="ko-KR" altLang="en-US" sz="10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피처 스케일링</a:t>
            </a:r>
            <a:endParaRPr lang="ko-KR" altLang="en-US"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60" name="TextBox 59">
            <a:extLst>
              <a:ext uri="{FF2B5EF4-FFF2-40B4-BE49-F238E27FC236}">
                <a16:creationId xmlns:a16="http://schemas.microsoft.com/office/drawing/2014/main" id="{64EF7BA7-BA36-F51C-C050-C73DBFEABAEE}"/>
              </a:ext>
            </a:extLst>
          </p:cNvPr>
          <p:cNvSpPr txBox="1"/>
          <p:nvPr/>
        </p:nvSpPr>
        <p:spPr>
          <a:xfrm>
            <a:off x="4711974" y="2811333"/>
            <a:ext cx="980727" cy="600164"/>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000" dirty="0" err="1">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결측값</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 제거</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168528" indent="-168528">
              <a:lnSpc>
                <a:spcPct val="110000"/>
              </a:lnSpc>
            </a:pP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Index </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제거</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168528" indent="-168528">
              <a:lnSpc>
                <a:spcPct val="110000"/>
              </a:lnSpc>
            </a:pP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정렬</a:t>
            </a:r>
          </a:p>
        </p:txBody>
      </p:sp>
      <p:sp>
        <p:nvSpPr>
          <p:cNvPr id="61" name="TextBox 60">
            <a:extLst>
              <a:ext uri="{FF2B5EF4-FFF2-40B4-BE49-F238E27FC236}">
                <a16:creationId xmlns:a16="http://schemas.microsoft.com/office/drawing/2014/main" id="{058C9A0A-CB33-C674-EFE3-A5A174A2BA83}"/>
              </a:ext>
            </a:extLst>
          </p:cNvPr>
          <p:cNvSpPr txBox="1"/>
          <p:nvPr/>
        </p:nvSpPr>
        <p:spPr>
          <a:xfrm>
            <a:off x="4932237" y="3381841"/>
            <a:ext cx="540199" cy="246221"/>
          </a:xfrm>
          <a:prstGeom prst="rect">
            <a:avLst/>
          </a:prstGeom>
          <a:noFill/>
        </p:spPr>
        <p:txBody>
          <a:bodyPr wrap="square" rtlCol="0">
            <a:spAutoFit/>
          </a:bodyPr>
          <a:lstStyle/>
          <a:p>
            <a:pPr algn="ctr"/>
            <a:r>
              <a:rPr lang="en-US" altLang="ko-KR" sz="1000" dirty="0">
                <a:solidFill>
                  <a:srgbClr val="002060"/>
                </a:solidFill>
                <a:latin typeface="Pretendard" panose="02000503000000020004" pitchFamily="50" charset="-127"/>
                <a:ea typeface="Pretendard" panose="02000503000000020004" pitchFamily="50" charset="-127"/>
                <a:cs typeface="Pretendard" panose="02000503000000020004" pitchFamily="50" charset="-127"/>
                <a:sym typeface="Arial"/>
              </a:rPr>
              <a:t>...</a:t>
            </a:r>
            <a:endParaRPr lang="ko-KR" altLang="en-US" sz="1000" dirty="0">
              <a:solidFill>
                <a:srgbClr val="00206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62" name="TextBox 61">
            <a:extLst>
              <a:ext uri="{FF2B5EF4-FFF2-40B4-BE49-F238E27FC236}">
                <a16:creationId xmlns:a16="http://schemas.microsoft.com/office/drawing/2014/main" id="{645C9EBB-FB28-1FE0-890B-EF6432682A73}"/>
              </a:ext>
            </a:extLst>
          </p:cNvPr>
          <p:cNvSpPr txBox="1"/>
          <p:nvPr/>
        </p:nvSpPr>
        <p:spPr>
          <a:xfrm>
            <a:off x="4718411" y="3862168"/>
            <a:ext cx="980727" cy="600164"/>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0~1</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 값 변경</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168528" indent="-168528">
              <a:lnSpc>
                <a:spcPct val="110000"/>
              </a:lnSpc>
            </a:pP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a:t>
            </a:r>
          </a:p>
          <a:p>
            <a:pPr marL="168528" indent="-168528">
              <a:lnSpc>
                <a:spcPct val="110000"/>
              </a:lnSpc>
            </a:pP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a:t>
            </a:r>
            <a:endPar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63" name="TextBox 62">
            <a:extLst>
              <a:ext uri="{FF2B5EF4-FFF2-40B4-BE49-F238E27FC236}">
                <a16:creationId xmlns:a16="http://schemas.microsoft.com/office/drawing/2014/main" id="{A4A4E259-E9B5-E6E9-0F35-18B6B2D228F8}"/>
              </a:ext>
            </a:extLst>
          </p:cNvPr>
          <p:cNvSpPr txBox="1"/>
          <p:nvPr/>
        </p:nvSpPr>
        <p:spPr>
          <a:xfrm>
            <a:off x="4938675" y="4432676"/>
            <a:ext cx="540199" cy="246221"/>
          </a:xfrm>
          <a:prstGeom prst="rect">
            <a:avLst/>
          </a:prstGeom>
          <a:noFill/>
        </p:spPr>
        <p:txBody>
          <a:bodyPr wrap="square" rtlCol="0">
            <a:spAutoFit/>
          </a:bodyPr>
          <a:lstStyle/>
          <a:p>
            <a:pPr algn="ctr"/>
            <a:r>
              <a:rPr lang="en-US" altLang="ko-KR" sz="1000" dirty="0">
                <a:solidFill>
                  <a:srgbClr val="002060"/>
                </a:solidFill>
                <a:latin typeface="Pretendard" panose="02000503000000020004" pitchFamily="50" charset="-127"/>
                <a:ea typeface="Pretendard" panose="02000503000000020004" pitchFamily="50" charset="-127"/>
                <a:cs typeface="Pretendard" panose="02000503000000020004" pitchFamily="50" charset="-127"/>
                <a:sym typeface="Arial"/>
              </a:rPr>
              <a:t>...</a:t>
            </a:r>
            <a:endParaRPr lang="ko-KR" altLang="en-US" sz="1000" dirty="0">
              <a:solidFill>
                <a:srgbClr val="00206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96" name="그림 95"/>
          <p:cNvPicPr>
            <a:picLocks noChangeAspect="1"/>
          </p:cNvPicPr>
          <p:nvPr/>
        </p:nvPicPr>
        <p:blipFill rotWithShape="1">
          <a:blip r:embed="rId12"/>
          <a:srcRect l="15311" r="15311"/>
          <a:stretch/>
        </p:blipFill>
        <p:spPr>
          <a:xfrm>
            <a:off x="3954220" y="1861952"/>
            <a:ext cx="536208" cy="483044"/>
          </a:xfrm>
          <a:prstGeom prst="rect">
            <a:avLst/>
          </a:prstGeom>
        </p:spPr>
      </p:pic>
      <p:sp>
        <p:nvSpPr>
          <p:cNvPr id="105" name="삼각형 1">
            <a:extLst>
              <a:ext uri="{FF2B5EF4-FFF2-40B4-BE49-F238E27FC236}">
                <a16:creationId xmlns:a16="http://schemas.microsoft.com/office/drawing/2014/main" id="{89B93CA3-0031-7C50-F36A-CD838AFF603B}"/>
              </a:ext>
            </a:extLst>
          </p:cNvPr>
          <p:cNvSpPr/>
          <p:nvPr/>
        </p:nvSpPr>
        <p:spPr>
          <a:xfrm rot="5400000">
            <a:off x="7267784" y="2976860"/>
            <a:ext cx="3537862" cy="259603"/>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07" name="Google Shape;1607;p163">
            <a:extLst>
              <a:ext uri="{FF2B5EF4-FFF2-40B4-BE49-F238E27FC236}">
                <a16:creationId xmlns:a16="http://schemas.microsoft.com/office/drawing/2014/main" id="{C5AF8745-B5FC-E1BB-2061-61C4EB886970}"/>
              </a:ext>
            </a:extLst>
          </p:cNvPr>
          <p:cNvSpPr/>
          <p:nvPr/>
        </p:nvSpPr>
        <p:spPr>
          <a:xfrm>
            <a:off x="6288796" y="924327"/>
            <a:ext cx="2555123" cy="393882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0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08" name="TextBox 107">
            <a:extLst>
              <a:ext uri="{FF2B5EF4-FFF2-40B4-BE49-F238E27FC236}">
                <a16:creationId xmlns:a16="http://schemas.microsoft.com/office/drawing/2014/main" id="{D8DA371E-55EC-8E3D-9702-8B6828BB160F}"/>
              </a:ext>
            </a:extLst>
          </p:cNvPr>
          <p:cNvSpPr txBox="1"/>
          <p:nvPr/>
        </p:nvSpPr>
        <p:spPr>
          <a:xfrm>
            <a:off x="6288796" y="936355"/>
            <a:ext cx="2555123" cy="372987"/>
          </a:xfrm>
          <a:prstGeom prst="rect">
            <a:avLst/>
          </a:prstGeom>
          <a:solidFill>
            <a:srgbClr val="404040"/>
          </a:solidFill>
        </p:spPr>
        <p:txBody>
          <a:bodyPr wrap="square" tIns="0" anchor="t">
            <a:spAutoFit/>
          </a:bodyPr>
          <a:lstStyle>
            <a:defPPr>
              <a:defRPr lang="ko-KR"/>
            </a:defPPr>
            <a:lvl1pPr algn="ctr">
              <a:lnSpc>
                <a:spcPct val="150000"/>
              </a:lnSpc>
              <a:defRPr kumimoji="1" sz="1600" b="1">
                <a:solidFill>
                  <a:srgbClr val="FFFFFF"/>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en-US" altLang="ko-KR" dirty="0"/>
              <a:t>③ </a:t>
            </a:r>
            <a:r>
              <a:rPr lang="ko-KR" altLang="en-US" dirty="0" err="1"/>
              <a:t>인사이트</a:t>
            </a:r>
            <a:r>
              <a:rPr lang="ko-KR" altLang="en-US" dirty="0"/>
              <a:t> 도출</a:t>
            </a:r>
            <a:endParaRPr lang="en-US" altLang="ko-KR" dirty="0"/>
          </a:p>
        </p:txBody>
      </p:sp>
      <p:sp>
        <p:nvSpPr>
          <p:cNvPr id="109" name="사각형: 둥근 모서리 79">
            <a:extLst>
              <a:ext uri="{FF2B5EF4-FFF2-40B4-BE49-F238E27FC236}">
                <a16:creationId xmlns:a16="http://schemas.microsoft.com/office/drawing/2014/main" id="{1824356C-14A2-12E0-9B98-EFEAF988CE7B}"/>
              </a:ext>
            </a:extLst>
          </p:cNvPr>
          <p:cNvSpPr/>
          <p:nvPr/>
        </p:nvSpPr>
        <p:spPr>
          <a:xfrm>
            <a:off x="6492864" y="1749617"/>
            <a:ext cx="2148630" cy="941331"/>
          </a:xfrm>
          <a:prstGeom prst="roundRect">
            <a:avLst>
              <a:gd name="adj" fmla="val 14132"/>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10" name="사각형: 둥근 모서리 79">
            <a:extLst>
              <a:ext uri="{FF2B5EF4-FFF2-40B4-BE49-F238E27FC236}">
                <a16:creationId xmlns:a16="http://schemas.microsoft.com/office/drawing/2014/main" id="{EDCA3C93-EDAF-0399-DB8E-E165590FD85C}"/>
              </a:ext>
            </a:extLst>
          </p:cNvPr>
          <p:cNvSpPr/>
          <p:nvPr/>
        </p:nvSpPr>
        <p:spPr>
          <a:xfrm>
            <a:off x="6492864" y="2799305"/>
            <a:ext cx="2148630" cy="941331"/>
          </a:xfrm>
          <a:prstGeom prst="roundRect">
            <a:avLst>
              <a:gd name="adj" fmla="val 12954"/>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11" name="TextBox 110">
            <a:extLst>
              <a:ext uri="{FF2B5EF4-FFF2-40B4-BE49-F238E27FC236}">
                <a16:creationId xmlns:a16="http://schemas.microsoft.com/office/drawing/2014/main" id="{A9B567FD-84D9-2BEC-FC3C-4BEDB1DD99B4}"/>
              </a:ext>
            </a:extLst>
          </p:cNvPr>
          <p:cNvSpPr txBox="1"/>
          <p:nvPr/>
        </p:nvSpPr>
        <p:spPr>
          <a:xfrm>
            <a:off x="6722350" y="1360670"/>
            <a:ext cx="1688014" cy="307777"/>
          </a:xfrm>
          <a:prstGeom prst="rect">
            <a:avLst/>
          </a:prstGeom>
          <a:noFill/>
        </p:spPr>
        <p:txBody>
          <a:bodyPr wrap="square">
            <a:spAutoFit/>
          </a:bodyPr>
          <a:lstStyle/>
          <a:p>
            <a:pPr algn="ctr"/>
            <a:r>
              <a:rPr lang="ko-KR" altLang="en-US" sz="1400" b="1" u="sng"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주요 변수 선별 및 시각화</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12" name="그룹 111">
            <a:extLst>
              <a:ext uri="{FF2B5EF4-FFF2-40B4-BE49-F238E27FC236}">
                <a16:creationId xmlns:a16="http://schemas.microsoft.com/office/drawing/2014/main" id="{459EF08A-FD26-0FFB-5292-C7B5B5704C64}"/>
              </a:ext>
            </a:extLst>
          </p:cNvPr>
          <p:cNvGrpSpPr/>
          <p:nvPr/>
        </p:nvGrpSpPr>
        <p:grpSpPr>
          <a:xfrm>
            <a:off x="6492864" y="1832020"/>
            <a:ext cx="1028533" cy="756807"/>
            <a:chOff x="3374417" y="2297265"/>
            <a:chExt cx="941938" cy="693089"/>
          </a:xfrm>
        </p:grpSpPr>
        <p:pic>
          <p:nvPicPr>
            <p:cNvPr id="121" name="Picture 18" descr="Python (programming language) - Wikipedia">
              <a:extLst>
                <a:ext uri="{FF2B5EF4-FFF2-40B4-BE49-F238E27FC236}">
                  <a16:creationId xmlns:a16="http://schemas.microsoft.com/office/drawing/2014/main" id="{3B49D554-FF9F-D484-4702-DDE9F315CA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2876" y="2297265"/>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D4F36ED4-529E-AD5D-FF35-02D9D3B3379A}"/>
                </a:ext>
              </a:extLst>
            </p:cNvPr>
            <p:cNvSpPr txBox="1"/>
            <p:nvPr/>
          </p:nvSpPr>
          <p:spPr>
            <a:xfrm>
              <a:off x="3374417" y="2764863"/>
              <a:ext cx="941938" cy="225491"/>
            </a:xfrm>
            <a:prstGeom prst="rect">
              <a:avLst/>
            </a:prstGeom>
            <a:noFill/>
          </p:spPr>
          <p:txBody>
            <a:bodyPr wrap="square" anchor="ctr">
              <a:spAutoFit/>
            </a:bodyPr>
            <a:lstStyle/>
            <a:p>
              <a:pPr algn="ctr"/>
              <a:r>
                <a:rPr lang="ko-KR" altLang="en-US" sz="1000">
                  <a:latin typeface="Pretendard" panose="02000503000000020004" pitchFamily="50" charset="-127"/>
                  <a:ea typeface="Pretendard" panose="02000503000000020004" pitchFamily="50" charset="-127"/>
                  <a:cs typeface="Pretendard" panose="02000503000000020004" pitchFamily="50" charset="-127"/>
                </a:rPr>
                <a:t>히스토그램</a:t>
              </a:r>
              <a:endParaRPr lang="ko-KR" altLang="en-US" sz="1000" dirty="0">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13" name="그룹 112">
            <a:extLst>
              <a:ext uri="{FF2B5EF4-FFF2-40B4-BE49-F238E27FC236}">
                <a16:creationId xmlns:a16="http://schemas.microsoft.com/office/drawing/2014/main" id="{4C4A3247-9DC6-0278-B688-2BCAB545F992}"/>
              </a:ext>
            </a:extLst>
          </p:cNvPr>
          <p:cNvGrpSpPr/>
          <p:nvPr/>
        </p:nvGrpSpPr>
        <p:grpSpPr>
          <a:xfrm>
            <a:off x="6492864" y="2881709"/>
            <a:ext cx="1028533" cy="756807"/>
            <a:chOff x="6070453" y="3293393"/>
            <a:chExt cx="941938" cy="693089"/>
          </a:xfrm>
        </p:grpSpPr>
        <p:pic>
          <p:nvPicPr>
            <p:cNvPr id="119" name="Picture 18" descr="Python (programming language) - Wikipedia">
              <a:extLst>
                <a:ext uri="{FF2B5EF4-FFF2-40B4-BE49-F238E27FC236}">
                  <a16:creationId xmlns:a16="http://schemas.microsoft.com/office/drawing/2014/main" id="{BD0BCA72-D20F-1974-B2C7-E26BAE4B00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912" y="3293393"/>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CA37A773-05C0-1336-3DA1-CF09D198C98F}"/>
                </a:ext>
              </a:extLst>
            </p:cNvPr>
            <p:cNvSpPr txBox="1"/>
            <p:nvPr/>
          </p:nvSpPr>
          <p:spPr>
            <a:xfrm>
              <a:off x="6070453" y="3760991"/>
              <a:ext cx="941938" cy="225491"/>
            </a:xfrm>
            <a:prstGeom prst="rect">
              <a:avLst/>
            </a:prstGeom>
            <a:noFill/>
          </p:spPr>
          <p:txBody>
            <a:bodyPr wrap="square" anchor="ctr">
              <a:spAutoFit/>
            </a:bodyPr>
            <a:lstStyle/>
            <a:p>
              <a:pPr algn="ctr"/>
              <a:r>
                <a:rPr lang="ko-KR" altLang="en-US" sz="1000" spc="-138">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바차트</a:t>
              </a:r>
              <a:endParaRPr lang="ko-KR" altLang="en-US" sz="1000" dirty="0">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114" name="TextBox 113">
            <a:extLst>
              <a:ext uri="{FF2B5EF4-FFF2-40B4-BE49-F238E27FC236}">
                <a16:creationId xmlns:a16="http://schemas.microsoft.com/office/drawing/2014/main" id="{53C6BC51-D0F7-0B9B-0359-CF8DA5B5BA71}"/>
              </a:ext>
            </a:extLst>
          </p:cNvPr>
          <p:cNvSpPr txBox="1"/>
          <p:nvPr/>
        </p:nvSpPr>
        <p:spPr>
          <a:xfrm>
            <a:off x="7299163" y="1955416"/>
            <a:ext cx="1333159" cy="250390"/>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구간별 분포도 확인</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15" name="TextBox 114">
            <a:extLst>
              <a:ext uri="{FF2B5EF4-FFF2-40B4-BE49-F238E27FC236}">
                <a16:creationId xmlns:a16="http://schemas.microsoft.com/office/drawing/2014/main" id="{DFDE0621-E735-176C-B310-33F7627E9B44}"/>
              </a:ext>
            </a:extLst>
          </p:cNvPr>
          <p:cNvSpPr txBox="1"/>
          <p:nvPr/>
        </p:nvSpPr>
        <p:spPr>
          <a:xfrm>
            <a:off x="7308335" y="3005105"/>
            <a:ext cx="1333159" cy="250390"/>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특이점 발견</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grpSp>
        <p:nvGrpSpPr>
          <p:cNvPr id="104" name="그룹 103"/>
          <p:cNvGrpSpPr/>
          <p:nvPr/>
        </p:nvGrpSpPr>
        <p:grpSpPr>
          <a:xfrm>
            <a:off x="6492042" y="3861024"/>
            <a:ext cx="2148630" cy="941331"/>
            <a:chOff x="6519797" y="3818245"/>
            <a:chExt cx="2148630" cy="941331"/>
          </a:xfrm>
        </p:grpSpPr>
        <p:sp>
          <p:nvSpPr>
            <p:cNvPr id="132" name="사각형: 둥근 모서리 79">
              <a:extLst>
                <a:ext uri="{FF2B5EF4-FFF2-40B4-BE49-F238E27FC236}">
                  <a16:creationId xmlns:a16="http://schemas.microsoft.com/office/drawing/2014/main" id="{EDCA3C93-EDAF-0399-DB8E-E165590FD85C}"/>
                </a:ext>
              </a:extLst>
            </p:cNvPr>
            <p:cNvSpPr/>
            <p:nvPr/>
          </p:nvSpPr>
          <p:spPr>
            <a:xfrm>
              <a:off x="6519797" y="3818245"/>
              <a:ext cx="2148630" cy="941331"/>
            </a:xfrm>
            <a:prstGeom prst="roundRect">
              <a:avLst>
                <a:gd name="adj" fmla="val 12954"/>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grpSp>
          <p:nvGrpSpPr>
            <p:cNvPr id="133" name="그룹 132">
              <a:extLst>
                <a:ext uri="{FF2B5EF4-FFF2-40B4-BE49-F238E27FC236}">
                  <a16:creationId xmlns:a16="http://schemas.microsoft.com/office/drawing/2014/main" id="{4C4A3247-9DC6-0278-B688-2BCAB545F992}"/>
                </a:ext>
              </a:extLst>
            </p:cNvPr>
            <p:cNvGrpSpPr/>
            <p:nvPr/>
          </p:nvGrpSpPr>
          <p:grpSpPr>
            <a:xfrm>
              <a:off x="6519797" y="3900649"/>
              <a:ext cx="1028533" cy="756807"/>
              <a:chOff x="6070453" y="3293393"/>
              <a:chExt cx="941938" cy="693089"/>
            </a:xfrm>
          </p:grpSpPr>
          <p:pic>
            <p:nvPicPr>
              <p:cNvPr id="134" name="Picture 18" descr="Python (programming language) - Wikipedia">
                <a:extLst>
                  <a:ext uri="{FF2B5EF4-FFF2-40B4-BE49-F238E27FC236}">
                    <a16:creationId xmlns:a16="http://schemas.microsoft.com/office/drawing/2014/main" id="{BD0BCA72-D20F-1974-B2C7-E26BAE4B00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912" y="3293393"/>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CA37A773-05C0-1336-3DA1-CF09D198C98F}"/>
                  </a:ext>
                </a:extLst>
              </p:cNvPr>
              <p:cNvSpPr txBox="1"/>
              <p:nvPr/>
            </p:nvSpPr>
            <p:spPr>
              <a:xfrm>
                <a:off x="6070453" y="3760991"/>
                <a:ext cx="941938" cy="225491"/>
              </a:xfrm>
              <a:prstGeom prst="rect">
                <a:avLst/>
              </a:prstGeom>
              <a:noFill/>
            </p:spPr>
            <p:txBody>
              <a:bodyPr wrap="square" anchor="ctr">
                <a:spAutoFit/>
              </a:bodyPr>
              <a:lstStyle/>
              <a:p>
                <a:pPr algn="ctr"/>
                <a:r>
                  <a:rPr lang="ko-KR" altLang="en-US" sz="1000" spc="-138" dirty="0" err="1">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히트맵</a:t>
                </a:r>
                <a:endParaRPr lang="ko-KR" altLang="en-US" sz="1000" dirty="0">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136" name="TextBox 135">
              <a:extLst>
                <a:ext uri="{FF2B5EF4-FFF2-40B4-BE49-F238E27FC236}">
                  <a16:creationId xmlns:a16="http://schemas.microsoft.com/office/drawing/2014/main" id="{DFDE0621-E735-176C-B310-33F7627E9B44}"/>
                </a:ext>
              </a:extLst>
            </p:cNvPr>
            <p:cNvSpPr txBox="1"/>
            <p:nvPr/>
          </p:nvSpPr>
          <p:spPr>
            <a:xfrm>
              <a:off x="7335268" y="4024045"/>
              <a:ext cx="1333159" cy="430887"/>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상관관계 분석</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168528" indent="-168528">
                <a:lnSpc>
                  <a:spcPct val="110000"/>
                </a:lnSpc>
              </a:pP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주요 변수 선별</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grpSp>
      <p:grpSp>
        <p:nvGrpSpPr>
          <p:cNvPr id="123" name="그룹 122"/>
          <p:cNvGrpSpPr/>
          <p:nvPr/>
        </p:nvGrpSpPr>
        <p:grpSpPr>
          <a:xfrm>
            <a:off x="9432755" y="3861024"/>
            <a:ext cx="2148630" cy="941331"/>
            <a:chOff x="9424405" y="3874988"/>
            <a:chExt cx="2148630" cy="941331"/>
          </a:xfrm>
        </p:grpSpPr>
        <p:sp>
          <p:nvSpPr>
            <p:cNvPr id="138" name="사각형: 둥근 모서리 79">
              <a:extLst>
                <a:ext uri="{FF2B5EF4-FFF2-40B4-BE49-F238E27FC236}">
                  <a16:creationId xmlns:a16="http://schemas.microsoft.com/office/drawing/2014/main" id="{EDCA3C93-EDAF-0399-DB8E-E165590FD85C}"/>
                </a:ext>
              </a:extLst>
            </p:cNvPr>
            <p:cNvSpPr/>
            <p:nvPr/>
          </p:nvSpPr>
          <p:spPr>
            <a:xfrm>
              <a:off x="9424405" y="3874988"/>
              <a:ext cx="2148630" cy="941331"/>
            </a:xfrm>
            <a:prstGeom prst="roundRect">
              <a:avLst>
                <a:gd name="adj" fmla="val 12954"/>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0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pic>
          <p:nvPicPr>
            <p:cNvPr id="139" name="Picture 18" descr="Python (programming language) - Wikipedia">
              <a:extLst>
                <a:ext uri="{FF2B5EF4-FFF2-40B4-BE49-F238E27FC236}">
                  <a16:creationId xmlns:a16="http://schemas.microsoft.com/office/drawing/2014/main" id="{BD0BCA72-D20F-1974-B2C7-E26BAE4B00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8464" y="3957392"/>
              <a:ext cx="420417" cy="460847"/>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CA37A773-05C0-1336-3DA1-CF09D198C98F}"/>
                </a:ext>
              </a:extLst>
            </p:cNvPr>
            <p:cNvSpPr txBox="1"/>
            <p:nvPr/>
          </p:nvSpPr>
          <p:spPr>
            <a:xfrm>
              <a:off x="9424405" y="4467978"/>
              <a:ext cx="1028533" cy="246221"/>
            </a:xfrm>
            <a:prstGeom prst="rect">
              <a:avLst/>
            </a:prstGeom>
            <a:noFill/>
          </p:spPr>
          <p:txBody>
            <a:bodyPr wrap="square" anchor="ctr">
              <a:spAutoFit/>
            </a:bodyPr>
            <a:lstStyle/>
            <a:p>
              <a:pPr algn="ctr"/>
              <a:r>
                <a:rPr lang="en-US" altLang="ko-KR" sz="10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K-fold </a:t>
              </a:r>
              <a:r>
                <a:rPr lang="ko-KR" altLang="en-US" sz="1000" spc="-138"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교차 검증</a:t>
              </a:r>
              <a:endParaRPr lang="ko-KR" altLang="en-US" sz="10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41" name="TextBox 140">
              <a:extLst>
                <a:ext uri="{FF2B5EF4-FFF2-40B4-BE49-F238E27FC236}">
                  <a16:creationId xmlns:a16="http://schemas.microsoft.com/office/drawing/2014/main" id="{DFDE0621-E735-176C-B310-33F7627E9B44}"/>
                </a:ext>
              </a:extLst>
            </p:cNvPr>
            <p:cNvSpPr txBox="1"/>
            <p:nvPr/>
          </p:nvSpPr>
          <p:spPr>
            <a:xfrm>
              <a:off x="10239876" y="4080788"/>
              <a:ext cx="1333159" cy="430887"/>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개별 </a:t>
              </a: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fold MSE</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확인</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a:p>
              <a:pPr marL="168528" indent="-168528">
                <a:lnSpc>
                  <a:spcPct val="110000"/>
                </a:lnSpc>
              </a:pP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평균 </a:t>
              </a:r>
              <a:r>
                <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MSE </a:t>
              </a:r>
              <a:r>
                <a:rPr kumimoji="1" lang="ko-KR" altLang="en-US"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rPr>
                <a:t>확인</a:t>
              </a:r>
              <a:endParaRPr kumimoji="1" lang="en-US" altLang="ko-KR" sz="1000" dirty="0">
                <a:solidFill>
                  <a:prstClr val="black"/>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grpSp>
      <p:sp>
        <p:nvSpPr>
          <p:cNvPr id="143" name="Google Shape;1607;p163">
            <a:extLst>
              <a:ext uri="{FF2B5EF4-FFF2-40B4-BE49-F238E27FC236}">
                <a16:creationId xmlns:a16="http://schemas.microsoft.com/office/drawing/2014/main" id="{D8BC0BD4-647F-AD68-F818-4300DBD69335}"/>
              </a:ext>
            </a:extLst>
          </p:cNvPr>
          <p:cNvSpPr/>
          <p:nvPr/>
        </p:nvSpPr>
        <p:spPr>
          <a:xfrm>
            <a:off x="407368" y="5312090"/>
            <a:ext cx="2555123" cy="891621"/>
          </a:xfrm>
          <a:prstGeom prst="rect">
            <a:avLst/>
          </a:prstGeom>
          <a:solidFill>
            <a:srgbClr val="F3F3F3"/>
          </a:solidFill>
          <a:ln w="12700">
            <a:solidFill>
              <a:srgbClr val="FFFFFF">
                <a:lumMod val="65000"/>
              </a:srgbClr>
            </a:solidFill>
            <a:prstDash val="dash"/>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44" name="Google Shape;1607;p163">
            <a:extLst>
              <a:ext uri="{FF2B5EF4-FFF2-40B4-BE49-F238E27FC236}">
                <a16:creationId xmlns:a16="http://schemas.microsoft.com/office/drawing/2014/main" id="{96049EAD-23C5-33DE-97D9-734454145DA0}"/>
              </a:ext>
            </a:extLst>
          </p:cNvPr>
          <p:cNvSpPr/>
          <p:nvPr/>
        </p:nvSpPr>
        <p:spPr>
          <a:xfrm>
            <a:off x="3348081" y="5312090"/>
            <a:ext cx="2555123" cy="891621"/>
          </a:xfrm>
          <a:prstGeom prst="rect">
            <a:avLst/>
          </a:prstGeom>
          <a:solidFill>
            <a:srgbClr val="F3F3F3"/>
          </a:solidFill>
          <a:ln w="12700">
            <a:solidFill>
              <a:srgbClr val="FFFFFF">
                <a:lumMod val="65000"/>
              </a:srgbClr>
            </a:solidFill>
            <a:prstDash val="dash"/>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45" name="오른쪽 화살표 89">
            <a:extLst>
              <a:ext uri="{FF2B5EF4-FFF2-40B4-BE49-F238E27FC236}">
                <a16:creationId xmlns:a16="http://schemas.microsoft.com/office/drawing/2014/main" id="{A6155F0B-1E2E-3F48-B7B7-5C1A9A0C623A}"/>
              </a:ext>
            </a:extLst>
          </p:cNvPr>
          <p:cNvSpPr/>
          <p:nvPr>
            <p:custDataLst>
              <p:tags r:id="rId1"/>
            </p:custDataLst>
          </p:nvPr>
        </p:nvSpPr>
        <p:spPr bwMode="auto">
          <a:xfrm rot="16200000">
            <a:off x="4456549" y="4909599"/>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50" name="TextBox 149">
            <a:extLst>
              <a:ext uri="{FF2B5EF4-FFF2-40B4-BE49-F238E27FC236}">
                <a16:creationId xmlns:a16="http://schemas.microsoft.com/office/drawing/2014/main" id="{D465CC51-7E97-222D-73B2-4F5A1D576F9A}"/>
              </a:ext>
            </a:extLst>
          </p:cNvPr>
          <p:cNvSpPr txBox="1"/>
          <p:nvPr/>
        </p:nvSpPr>
        <p:spPr>
          <a:xfrm>
            <a:off x="1057754" y="5312090"/>
            <a:ext cx="1254351" cy="261610"/>
          </a:xfrm>
          <a:prstGeom prst="rect">
            <a:avLst/>
          </a:prstGeom>
          <a:noFill/>
        </p:spPr>
        <p:txBody>
          <a:bodyPr wrap="square" anchor="ctr">
            <a:spAutoFit/>
          </a:bodyPr>
          <a:lstStyle/>
          <a:p>
            <a:pPr algn="ctr"/>
            <a:r>
              <a:rPr lang="ko-KR" altLang="en-US" sz="1100" b="1" u="sng" dirty="0">
                <a:latin typeface="Pretendard" panose="02000503000000020004" pitchFamily="50" charset="-127"/>
                <a:ea typeface="Pretendard" panose="02000503000000020004" pitchFamily="50" charset="-127"/>
                <a:cs typeface="Pretendard" panose="02000503000000020004" pitchFamily="50" charset="-127"/>
              </a:rPr>
              <a:t>엑셀 파일 다운로드</a:t>
            </a:r>
            <a:endParaRPr lang="en-US" altLang="ko-KR" sz="1100"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56" name="TextBox 155">
            <a:extLst>
              <a:ext uri="{FF2B5EF4-FFF2-40B4-BE49-F238E27FC236}">
                <a16:creationId xmlns:a16="http://schemas.microsoft.com/office/drawing/2014/main" id="{E2DC9C28-0942-F669-3AEC-E65502EAB8E7}"/>
              </a:ext>
            </a:extLst>
          </p:cNvPr>
          <p:cNvSpPr txBox="1"/>
          <p:nvPr/>
        </p:nvSpPr>
        <p:spPr>
          <a:xfrm>
            <a:off x="3804090" y="5284985"/>
            <a:ext cx="1643105" cy="317010"/>
          </a:xfrm>
          <a:prstGeom prst="rect">
            <a:avLst/>
          </a:prstGeom>
          <a:noFill/>
        </p:spPr>
        <p:txBody>
          <a:bodyPr wrap="square" anchor="ctr">
            <a:spAutoFit/>
          </a:bodyPr>
          <a:lstStyle/>
          <a:p>
            <a:pPr>
              <a:lnSpc>
                <a:spcPct val="150000"/>
              </a:lnSpc>
            </a:pPr>
            <a:r>
              <a:rPr lang="ko-KR" altLang="en-US" sz="1100" b="1" u="sng" dirty="0">
                <a:latin typeface="Pretendard" panose="02000503000000020004" pitchFamily="50" charset="-127"/>
                <a:ea typeface="Pretendard" panose="02000503000000020004" pitchFamily="50" charset="-127"/>
                <a:cs typeface="Pretendard" panose="02000503000000020004" pitchFamily="50" charset="-127"/>
              </a:rPr>
              <a:t>엑셀 도구 및 패키지 사용</a:t>
            </a:r>
            <a:endParaRPr lang="en-US" altLang="ko-KR" sz="1100"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157" name="오른쪽 화살표 89">
            <a:extLst>
              <a:ext uri="{FF2B5EF4-FFF2-40B4-BE49-F238E27FC236}">
                <a16:creationId xmlns:a16="http://schemas.microsoft.com/office/drawing/2014/main" id="{52342057-AFBA-8688-0E1E-5FEA5CCB38B7}"/>
              </a:ext>
            </a:extLst>
          </p:cNvPr>
          <p:cNvSpPr/>
          <p:nvPr>
            <p:custDataLst>
              <p:tags r:id="rId2"/>
            </p:custDataLst>
          </p:nvPr>
        </p:nvSpPr>
        <p:spPr bwMode="auto">
          <a:xfrm rot="16200000">
            <a:off x="1515836" y="4909599"/>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48" name="Google Shape;1607;p163">
            <a:extLst>
              <a:ext uri="{FF2B5EF4-FFF2-40B4-BE49-F238E27FC236}">
                <a16:creationId xmlns:a16="http://schemas.microsoft.com/office/drawing/2014/main" id="{D48E525D-E90A-15E0-4105-30532E562E86}"/>
              </a:ext>
            </a:extLst>
          </p:cNvPr>
          <p:cNvSpPr/>
          <p:nvPr/>
        </p:nvSpPr>
        <p:spPr>
          <a:xfrm>
            <a:off x="9229509" y="5312090"/>
            <a:ext cx="2555123" cy="891621"/>
          </a:xfrm>
          <a:prstGeom prst="rect">
            <a:avLst/>
          </a:prstGeom>
          <a:solidFill>
            <a:srgbClr val="F3F3F3"/>
          </a:solidFill>
          <a:ln w="12700">
            <a:solidFill>
              <a:srgbClr val="FFFFFF">
                <a:lumMod val="65000"/>
              </a:srgbClr>
            </a:solidFill>
            <a:prstDash val="dash"/>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1" i="0" u="sng"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49" name="오른쪽 화살표 89">
            <a:extLst>
              <a:ext uri="{FF2B5EF4-FFF2-40B4-BE49-F238E27FC236}">
                <a16:creationId xmlns:a16="http://schemas.microsoft.com/office/drawing/2014/main" id="{5F7549E5-9E3C-A06A-AEBA-6D6A82D142F1}"/>
              </a:ext>
            </a:extLst>
          </p:cNvPr>
          <p:cNvSpPr/>
          <p:nvPr>
            <p:custDataLst>
              <p:tags r:id="rId3"/>
            </p:custDataLst>
          </p:nvPr>
        </p:nvSpPr>
        <p:spPr bwMode="auto">
          <a:xfrm rot="16200000">
            <a:off x="10337977" y="4909599"/>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52" name="TextBox 151">
            <a:extLst>
              <a:ext uri="{FF2B5EF4-FFF2-40B4-BE49-F238E27FC236}">
                <a16:creationId xmlns:a16="http://schemas.microsoft.com/office/drawing/2014/main" id="{14F3CC34-A313-6AFE-2331-4CD14D2CC636}"/>
              </a:ext>
            </a:extLst>
          </p:cNvPr>
          <p:cNvSpPr txBox="1"/>
          <p:nvPr/>
        </p:nvSpPr>
        <p:spPr>
          <a:xfrm>
            <a:off x="9711530" y="5312090"/>
            <a:ext cx="1591081" cy="261610"/>
          </a:xfrm>
          <a:prstGeom prst="rect">
            <a:avLst/>
          </a:prstGeom>
          <a:noFill/>
        </p:spPr>
        <p:txBody>
          <a:bodyPr wrap="square">
            <a:spAutoFit/>
          </a:bodyPr>
          <a:lstStyle/>
          <a:p>
            <a:pPr algn="ctr"/>
            <a:r>
              <a:rPr lang="ko-KR" altLang="en-US" sz="1100" b="1" u="sng" dirty="0" err="1">
                <a:latin typeface="Pretendard" panose="02000503000000020004" pitchFamily="50" charset="-127"/>
                <a:ea typeface="Pretendard" panose="02000503000000020004" pitchFamily="50" charset="-127"/>
                <a:cs typeface="Pretendard" panose="02000503000000020004" pitchFamily="50" charset="-127"/>
              </a:rPr>
              <a:t>행렬연산</a:t>
            </a:r>
            <a:r>
              <a:rPr lang="ko-KR" altLang="en-US" sz="1100" b="1" u="sng" dirty="0">
                <a:latin typeface="Pretendard" panose="02000503000000020004" pitchFamily="50" charset="-127"/>
                <a:ea typeface="Pretendard" panose="02000503000000020004" pitchFamily="50" charset="-127"/>
                <a:cs typeface="Pretendard" panose="02000503000000020004" pitchFamily="50" charset="-127"/>
              </a:rPr>
              <a:t> 및 </a:t>
            </a:r>
            <a:r>
              <a:rPr lang="ko-KR" altLang="en-US" sz="1100" b="1" u="sng" dirty="0" err="1">
                <a:latin typeface="Pretendard" panose="02000503000000020004" pitchFamily="50" charset="-127"/>
                <a:ea typeface="Pretendard" panose="02000503000000020004" pitchFamily="50" charset="-127"/>
                <a:cs typeface="Pretendard" panose="02000503000000020004" pitchFamily="50" charset="-127"/>
              </a:rPr>
              <a:t>모델학습</a:t>
            </a:r>
            <a:endParaRPr lang="ko-KR" altLang="en-US" sz="1100" b="1"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027" name="그룹 1026"/>
          <p:cNvGrpSpPr/>
          <p:nvPr/>
        </p:nvGrpSpPr>
        <p:grpSpPr>
          <a:xfrm>
            <a:off x="590713" y="5635262"/>
            <a:ext cx="2188432" cy="448213"/>
            <a:chOff x="667208" y="5635262"/>
            <a:chExt cx="2188432" cy="448213"/>
          </a:xfrm>
        </p:grpSpPr>
        <p:pic>
          <p:nvPicPr>
            <p:cNvPr id="125" name="그림 124"/>
            <p:cNvPicPr>
              <a:picLocks noChangeAspect="1"/>
            </p:cNvPicPr>
            <p:nvPr/>
          </p:nvPicPr>
          <p:blipFill>
            <a:blip r:embed="rId13"/>
            <a:stretch>
              <a:fillRect/>
            </a:stretch>
          </p:blipFill>
          <p:spPr>
            <a:xfrm>
              <a:off x="667208" y="5635262"/>
              <a:ext cx="448213" cy="448213"/>
            </a:xfrm>
            <a:prstGeom prst="rect">
              <a:avLst/>
            </a:prstGeom>
          </p:spPr>
        </p:pic>
        <p:pic>
          <p:nvPicPr>
            <p:cNvPr id="126" name="그림 125"/>
            <p:cNvPicPr>
              <a:picLocks noChangeAspect="1"/>
            </p:cNvPicPr>
            <p:nvPr/>
          </p:nvPicPr>
          <p:blipFill>
            <a:blip r:embed="rId14"/>
            <a:stretch>
              <a:fillRect/>
            </a:stretch>
          </p:blipFill>
          <p:spPr>
            <a:xfrm>
              <a:off x="2399590" y="5635262"/>
              <a:ext cx="456050" cy="448212"/>
            </a:xfrm>
            <a:prstGeom prst="rect">
              <a:avLst/>
            </a:prstGeom>
          </p:spPr>
        </p:pic>
        <p:pic>
          <p:nvPicPr>
            <p:cNvPr id="1025" name="그림 1024"/>
            <p:cNvPicPr>
              <a:picLocks noChangeAspect="1"/>
            </p:cNvPicPr>
            <p:nvPr/>
          </p:nvPicPr>
          <p:blipFill rotWithShape="1">
            <a:blip r:embed="rId15"/>
            <a:srcRect l="8665" t="8665" r="8665" b="8665"/>
            <a:stretch/>
          </p:blipFill>
          <p:spPr>
            <a:xfrm>
              <a:off x="1253126" y="5635262"/>
              <a:ext cx="448212" cy="448212"/>
            </a:xfrm>
            <a:prstGeom prst="rect">
              <a:avLst/>
            </a:prstGeom>
          </p:spPr>
        </p:pic>
        <p:pic>
          <p:nvPicPr>
            <p:cNvPr id="1050" name="Picture 26" descr="파일:Mozilla Firefox logo 2013.svg - 위키백과, 우리 모두의 백과사전"/>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9043" y="5635262"/>
              <a:ext cx="422842" cy="448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8" name="그룹 1047"/>
          <p:cNvGrpSpPr/>
          <p:nvPr/>
        </p:nvGrpSpPr>
        <p:grpSpPr>
          <a:xfrm>
            <a:off x="3459953" y="5638049"/>
            <a:ext cx="2331378" cy="454377"/>
            <a:chOff x="3455558" y="5629097"/>
            <a:chExt cx="2331378" cy="454377"/>
          </a:xfrm>
        </p:grpSpPr>
        <p:pic>
          <p:nvPicPr>
            <p:cNvPr id="177" name="그림 176"/>
            <p:cNvPicPr>
              <a:picLocks noChangeAspect="1"/>
            </p:cNvPicPr>
            <p:nvPr/>
          </p:nvPicPr>
          <p:blipFill rotWithShape="1">
            <a:blip r:embed="rId17"/>
            <a:srcRect l="30817" t="10383" r="30817" b="10383"/>
            <a:stretch/>
          </p:blipFill>
          <p:spPr>
            <a:xfrm>
              <a:off x="3455558" y="5629099"/>
              <a:ext cx="374551" cy="454375"/>
            </a:xfrm>
            <a:prstGeom prst="rect">
              <a:avLst/>
            </a:prstGeom>
          </p:spPr>
        </p:pic>
        <p:pic>
          <p:nvPicPr>
            <p:cNvPr id="1032" name="그림 1031"/>
            <p:cNvPicPr>
              <a:picLocks noChangeAspect="1"/>
            </p:cNvPicPr>
            <p:nvPr/>
          </p:nvPicPr>
          <p:blipFill rotWithShape="1">
            <a:blip r:embed="rId18"/>
            <a:srcRect l="30472" t="11900" r="22593" b="11900"/>
            <a:stretch/>
          </p:blipFill>
          <p:spPr>
            <a:xfrm>
              <a:off x="4073450" y="5629098"/>
              <a:ext cx="491446" cy="454375"/>
            </a:xfrm>
            <a:prstGeom prst="rect">
              <a:avLst/>
            </a:prstGeom>
          </p:spPr>
        </p:pic>
        <p:pic>
          <p:nvPicPr>
            <p:cNvPr id="1035" name="그림 1034"/>
            <p:cNvPicPr>
              <a:picLocks noChangeAspect="1"/>
            </p:cNvPicPr>
            <p:nvPr/>
          </p:nvPicPr>
          <p:blipFill rotWithShape="1">
            <a:blip r:embed="rId19"/>
            <a:srcRect l="29024" t="14181" r="29383" b="14181"/>
            <a:stretch/>
          </p:blipFill>
          <p:spPr>
            <a:xfrm>
              <a:off x="4808237" y="5629097"/>
              <a:ext cx="449103" cy="454375"/>
            </a:xfrm>
            <a:prstGeom prst="rect">
              <a:avLst/>
            </a:prstGeom>
          </p:spPr>
        </p:pic>
        <p:pic>
          <p:nvPicPr>
            <p:cNvPr id="1037" name="그림 1036"/>
            <p:cNvPicPr>
              <a:picLocks noChangeAspect="1"/>
            </p:cNvPicPr>
            <p:nvPr/>
          </p:nvPicPr>
          <p:blipFill>
            <a:blip r:embed="rId20"/>
            <a:stretch>
              <a:fillRect/>
            </a:stretch>
          </p:blipFill>
          <p:spPr>
            <a:xfrm>
              <a:off x="5500680" y="5629097"/>
              <a:ext cx="286256" cy="454375"/>
            </a:xfrm>
            <a:prstGeom prst="rect">
              <a:avLst/>
            </a:prstGeom>
          </p:spPr>
        </p:pic>
      </p:grpSp>
      <p:sp>
        <p:nvSpPr>
          <p:cNvPr id="146" name="Google Shape;1607;p163">
            <a:extLst>
              <a:ext uri="{FF2B5EF4-FFF2-40B4-BE49-F238E27FC236}">
                <a16:creationId xmlns:a16="http://schemas.microsoft.com/office/drawing/2014/main" id="{AE96D137-C224-B548-427B-FD28B27A9647}"/>
              </a:ext>
            </a:extLst>
          </p:cNvPr>
          <p:cNvSpPr/>
          <p:nvPr/>
        </p:nvSpPr>
        <p:spPr>
          <a:xfrm>
            <a:off x="6288796" y="5312090"/>
            <a:ext cx="2555123" cy="891621"/>
          </a:xfrm>
          <a:prstGeom prst="rect">
            <a:avLst/>
          </a:prstGeom>
          <a:solidFill>
            <a:srgbClr val="F3F3F3"/>
          </a:solidFill>
          <a:ln w="12700">
            <a:solidFill>
              <a:srgbClr val="FFFFFF">
                <a:lumMod val="65000"/>
              </a:srgbClr>
            </a:solidFill>
            <a:prstDash val="dash"/>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47" name="오른쪽 화살표 89">
            <a:extLst>
              <a:ext uri="{FF2B5EF4-FFF2-40B4-BE49-F238E27FC236}">
                <a16:creationId xmlns:a16="http://schemas.microsoft.com/office/drawing/2014/main" id="{0F8D7A4A-3979-2D2B-3F41-2C246C90DE7A}"/>
              </a:ext>
            </a:extLst>
          </p:cNvPr>
          <p:cNvSpPr/>
          <p:nvPr>
            <p:custDataLst>
              <p:tags r:id="rId4"/>
            </p:custDataLst>
          </p:nvPr>
        </p:nvSpPr>
        <p:spPr bwMode="auto">
          <a:xfrm rot="16200000">
            <a:off x="7397264" y="4909599"/>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51" name="TextBox 150">
            <a:extLst>
              <a:ext uri="{FF2B5EF4-FFF2-40B4-BE49-F238E27FC236}">
                <a16:creationId xmlns:a16="http://schemas.microsoft.com/office/drawing/2014/main" id="{98D40757-DB18-C256-3D19-64983CB44F2A}"/>
              </a:ext>
            </a:extLst>
          </p:cNvPr>
          <p:cNvSpPr txBox="1"/>
          <p:nvPr/>
        </p:nvSpPr>
        <p:spPr>
          <a:xfrm>
            <a:off x="7096929" y="5312090"/>
            <a:ext cx="938856" cy="262800"/>
          </a:xfrm>
          <a:prstGeom prst="rect">
            <a:avLst/>
          </a:prstGeom>
          <a:noFill/>
        </p:spPr>
        <p:txBody>
          <a:bodyPr wrap="square" anchor="ctr">
            <a:spAutoFit/>
          </a:bodyPr>
          <a:lstStyle>
            <a:defPPr>
              <a:defRPr lang="ko-KR"/>
            </a:defPPr>
            <a:lvl1pPr>
              <a:lnSpc>
                <a:spcPct val="150000"/>
              </a:lnSpc>
              <a:defRPr sz="1100" b="1" u="sng">
                <a:latin typeface="Pretendard" panose="02000503000000020004" pitchFamily="50" charset="-127"/>
                <a:ea typeface="Pretendard" panose="02000503000000020004" pitchFamily="50" charset="-127"/>
                <a:cs typeface="Pretendard" panose="02000503000000020004" pitchFamily="50" charset="-127"/>
              </a:defRPr>
            </a:lvl1pPr>
          </a:lstStyle>
          <a:p>
            <a:r>
              <a:rPr lang="ko-KR" altLang="en-US" dirty="0"/>
              <a:t>데이터 시각화</a:t>
            </a:r>
          </a:p>
        </p:txBody>
      </p:sp>
      <p:grpSp>
        <p:nvGrpSpPr>
          <p:cNvPr id="1051" name="그룹 1050"/>
          <p:cNvGrpSpPr/>
          <p:nvPr/>
        </p:nvGrpSpPr>
        <p:grpSpPr>
          <a:xfrm>
            <a:off x="6331551" y="5629097"/>
            <a:ext cx="2469613" cy="463329"/>
            <a:chOff x="6367863" y="5629097"/>
            <a:chExt cx="2469613" cy="463329"/>
          </a:xfrm>
        </p:grpSpPr>
        <p:pic>
          <p:nvPicPr>
            <p:cNvPr id="1068" name="Picture 44" descr="Discussion of seaborn logo · Issue #2243 · mwaskom/seaborn · GitHub"/>
            <p:cNvPicPr>
              <a:picLocks noChangeAspect="1" noChangeArrowheads="1"/>
            </p:cNvPicPr>
            <p:nvPr/>
          </p:nvPicPr>
          <p:blipFill rotWithShape="1">
            <a:blip r:embed="rId21">
              <a:extLst>
                <a:ext uri="{28A0092B-C50C-407E-A947-70E740481C1C}">
                  <a14:useLocalDpi xmlns:a14="http://schemas.microsoft.com/office/drawing/2010/main" val="0"/>
                </a:ext>
              </a:extLst>
            </a:blip>
            <a:srcRect l="1199" t="5532" r="8656" b="19707"/>
            <a:stretch/>
          </p:blipFill>
          <p:spPr bwMode="auto">
            <a:xfrm>
              <a:off x="6367863" y="5629097"/>
              <a:ext cx="1140369" cy="286386"/>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Matplotlib logo — Matplotlib 3.9.0 documentati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14674" y="5827865"/>
              <a:ext cx="1322802" cy="2645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3" name="그룹 1052"/>
          <p:cNvGrpSpPr/>
          <p:nvPr/>
        </p:nvGrpSpPr>
        <p:grpSpPr>
          <a:xfrm>
            <a:off x="9268754" y="5601995"/>
            <a:ext cx="2476633" cy="490431"/>
            <a:chOff x="9266798" y="5601995"/>
            <a:chExt cx="2476633" cy="490431"/>
          </a:xfrm>
        </p:grpSpPr>
        <p:pic>
          <p:nvPicPr>
            <p:cNvPr id="1072" name="Picture 48" descr="sklearn 설치방법"/>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66798" y="5601995"/>
              <a:ext cx="911016" cy="490431"/>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파일:NumPy logo 2020.svg - 위키백과, 우리 모두의 백과사전"/>
            <p:cNvPicPr>
              <a:picLocks noChangeAspect="1" noChangeArrowheads="1"/>
            </p:cNvPicPr>
            <p:nvPr/>
          </p:nvPicPr>
          <p:blipFill rotWithShape="1">
            <a:blip r:embed="rId24">
              <a:extLst>
                <a:ext uri="{28A0092B-C50C-407E-A947-70E740481C1C}">
                  <a14:useLocalDpi xmlns:a14="http://schemas.microsoft.com/office/drawing/2010/main" val="0"/>
                </a:ext>
              </a:extLst>
            </a:blip>
            <a:srcRect l="5124" t="14981" r="5815" b="13665"/>
            <a:stretch/>
          </p:blipFill>
          <p:spPr bwMode="auto">
            <a:xfrm>
              <a:off x="10383125" y="5601995"/>
              <a:ext cx="1360306" cy="4904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03294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idx="10"/>
          </p:nvPr>
        </p:nvSpPr>
        <p:spPr>
          <a:xfrm>
            <a:off x="223334" y="549031"/>
            <a:ext cx="11745332" cy="719730"/>
          </a:xfrm>
        </p:spPr>
        <p:txBody>
          <a:bodyPr/>
          <a:lstStyle/>
          <a:p>
            <a:r>
              <a:rPr lang="en-US" altLang="ko-KR" dirty="0"/>
              <a:t>1</a:t>
            </a:r>
            <a:r>
              <a:rPr lang="ko-KR" altLang="en-US" dirty="0"/>
              <a:t>인 가구와 </a:t>
            </a:r>
            <a:r>
              <a:rPr lang="en-US" altLang="ko-KR" dirty="0"/>
              <a:t>2</a:t>
            </a:r>
            <a:r>
              <a:rPr lang="ko-KR" altLang="en-US" dirty="0"/>
              <a:t>인 가구만 지속적으로 증가하고 있는 추세이며</a:t>
            </a:r>
            <a:r>
              <a:rPr lang="en-US" altLang="ko-KR" dirty="0"/>
              <a:t>, 3</a:t>
            </a:r>
            <a:r>
              <a:rPr lang="ko-KR" altLang="en-US" dirty="0"/>
              <a:t>인 가구 이상부터는 계속 하락하는 추세임</a:t>
            </a:r>
            <a:endParaRPr lang="en-US" altLang="ko-KR" dirty="0"/>
          </a:p>
          <a:p>
            <a:r>
              <a:rPr lang="ko-KR" altLang="en-US" b="1" u="sng" dirty="0"/>
              <a:t>주택가격이 상승할수록 </a:t>
            </a:r>
            <a:r>
              <a:rPr lang="en-US" altLang="ko-KR" b="1" u="sng" dirty="0"/>
              <a:t>1</a:t>
            </a:r>
            <a:r>
              <a:rPr lang="ko-KR" altLang="en-US" b="1" u="sng" dirty="0" err="1"/>
              <a:t>인가구</a:t>
            </a:r>
            <a:r>
              <a:rPr lang="ko-KR" altLang="en-US" b="1" u="sng" dirty="0"/>
              <a:t> 수 </a:t>
            </a:r>
            <a:r>
              <a:rPr lang="ko-KR" altLang="en-US" b="1" u="sng" dirty="0" smtClean="0"/>
              <a:t>증가하는 </a:t>
            </a:r>
            <a:r>
              <a:rPr lang="ko-KR" altLang="en-US" b="1" u="sng" dirty="0"/>
              <a:t>추이를 보임</a:t>
            </a:r>
            <a:endParaRPr lang="en-US" altLang="ko-KR" b="1" u="sng" dirty="0"/>
          </a:p>
        </p:txBody>
      </p:sp>
      <p:sp>
        <p:nvSpPr>
          <p:cNvPr id="8" name="직사각형 7"/>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pic>
        <p:nvPicPr>
          <p:cNvPr id="3" name="그림 2"/>
          <p:cNvPicPr>
            <a:picLocks noChangeAspect="1"/>
          </p:cNvPicPr>
          <p:nvPr/>
        </p:nvPicPr>
        <p:blipFill>
          <a:blip r:embed="rId2"/>
          <a:stretch>
            <a:fillRect/>
          </a:stretch>
        </p:blipFill>
        <p:spPr>
          <a:xfrm>
            <a:off x="447864" y="1268759"/>
            <a:ext cx="7304320" cy="5288705"/>
          </a:xfrm>
          <a:prstGeom prst="roundRect">
            <a:avLst>
              <a:gd name="adj" fmla="val 2656"/>
            </a:avLst>
          </a:prstGeom>
          <a:solidFill>
            <a:srgbClr val="FFFFFF">
              <a:shade val="85000"/>
            </a:srgbClr>
          </a:solidFill>
          <a:ln w="3175">
            <a:solidFill>
              <a:schemeClr val="tx1"/>
            </a:solidFill>
          </a:ln>
          <a:effectLst/>
        </p:spPr>
      </p:pic>
      <p:pic>
        <p:nvPicPr>
          <p:cNvPr id="7" name="그림 6"/>
          <p:cNvPicPr>
            <a:picLocks noChangeAspect="1"/>
          </p:cNvPicPr>
          <p:nvPr/>
        </p:nvPicPr>
        <p:blipFill>
          <a:blip r:embed="rId3"/>
          <a:stretch>
            <a:fillRect/>
          </a:stretch>
        </p:blipFill>
        <p:spPr>
          <a:xfrm>
            <a:off x="7909985" y="1268759"/>
            <a:ext cx="3946655" cy="5288705"/>
          </a:xfrm>
          <a:prstGeom prst="roundRect">
            <a:avLst>
              <a:gd name="adj" fmla="val 4472"/>
            </a:avLst>
          </a:prstGeom>
          <a:solidFill>
            <a:srgbClr val="FFFFFF">
              <a:shade val="85000"/>
            </a:srgbClr>
          </a:solidFill>
          <a:ln w="3175">
            <a:solidFill>
              <a:schemeClr val="tx1"/>
            </a:solidFill>
          </a:ln>
          <a:effectLst/>
        </p:spPr>
      </p:pic>
      <p:sp>
        <p:nvSpPr>
          <p:cNvPr id="23" name="직사각형 22"/>
          <p:cNvSpPr/>
          <p:nvPr/>
        </p:nvSpPr>
        <p:spPr>
          <a:xfrm>
            <a:off x="8057171" y="1330696"/>
            <a:ext cx="526111" cy="50614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모서리가 둥근 직사각형 23"/>
          <p:cNvSpPr/>
          <p:nvPr/>
        </p:nvSpPr>
        <p:spPr>
          <a:xfrm rot="16200000">
            <a:off x="-157267" y="3682282"/>
            <a:ext cx="1093030"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smtClean="0">
                <a:latin typeface="Pretendard" panose="02000503000000020004" pitchFamily="50" charset="-127"/>
                <a:ea typeface="Pretendard" panose="02000503000000020004" pitchFamily="50" charset="-127"/>
                <a:cs typeface="Pretendard" panose="02000503000000020004" pitchFamily="50" charset="-127"/>
              </a:rPr>
              <a:t>가구당 인구 수</a:t>
            </a:r>
            <a:endParaRPr lang="ko-KR" altLang="en-US" sz="12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5" name="모서리가 둥근 직사각형 24"/>
          <p:cNvSpPr/>
          <p:nvPr/>
        </p:nvSpPr>
        <p:spPr>
          <a:xfrm>
            <a:off x="3725508" y="6392174"/>
            <a:ext cx="749033"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latin typeface="Pretendard" panose="02000503000000020004" pitchFamily="50" charset="-127"/>
                <a:ea typeface="Pretendard" panose="02000503000000020004" pitchFamily="50" charset="-127"/>
                <a:cs typeface="Pretendard" panose="02000503000000020004" pitchFamily="50" charset="-127"/>
              </a:rPr>
              <a:t>연도</a:t>
            </a:r>
            <a:endParaRPr lang="ko-KR" altLang="en-US" sz="12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7" name="모서리가 둥근 직사각형 26"/>
          <p:cNvSpPr/>
          <p:nvPr/>
        </p:nvSpPr>
        <p:spPr>
          <a:xfrm>
            <a:off x="3004644" y="1268759"/>
            <a:ext cx="2190760"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latin typeface="Pretendard" panose="02000503000000020004" pitchFamily="50" charset="-127"/>
                <a:ea typeface="Pretendard" panose="02000503000000020004" pitchFamily="50" charset="-127"/>
                <a:cs typeface="Pretendard" panose="02000503000000020004" pitchFamily="50" charset="-127"/>
              </a:rPr>
              <a:t>연도별 가구당 인구 수 증감률</a:t>
            </a:r>
            <a:endParaRPr lang="ko-KR" altLang="en-US" sz="12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직사각형 27"/>
          <p:cNvSpPr/>
          <p:nvPr/>
        </p:nvSpPr>
        <p:spPr>
          <a:xfrm>
            <a:off x="8061594" y="2152650"/>
            <a:ext cx="526111" cy="857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모서리가 둥근 직사각형 28"/>
          <p:cNvSpPr/>
          <p:nvPr/>
        </p:nvSpPr>
        <p:spPr>
          <a:xfrm rot="16200000">
            <a:off x="7498990" y="2442698"/>
            <a:ext cx="799012" cy="27169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latin typeface="Pretendard" panose="02000503000000020004" pitchFamily="50" charset="-127"/>
                <a:ea typeface="Pretendard" panose="02000503000000020004" pitchFamily="50" charset="-127"/>
                <a:cs typeface="Pretendard" panose="02000503000000020004" pitchFamily="50" charset="-127"/>
              </a:rPr>
              <a:t>1</a:t>
            </a:r>
            <a:r>
              <a:rPr lang="ko-KR" altLang="en-US" sz="1200" dirty="0" smtClean="0">
                <a:latin typeface="Pretendard" panose="02000503000000020004" pitchFamily="50" charset="-127"/>
                <a:ea typeface="Pretendard" panose="02000503000000020004" pitchFamily="50" charset="-127"/>
                <a:cs typeface="Pretendard" panose="02000503000000020004" pitchFamily="50" charset="-127"/>
              </a:rPr>
              <a:t>인 가구</a:t>
            </a:r>
            <a:endParaRPr lang="ko-KR" altLang="en-US" sz="12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1"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4000458"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정치 변수 </a:t>
            </a:r>
            <a:r>
              <a:rPr lang="en-US" altLang="ko-KR" dirty="0" smtClean="0"/>
              <a:t>– </a:t>
            </a:r>
            <a:r>
              <a:rPr lang="ko-KR" altLang="en-US" dirty="0" smtClean="0"/>
              <a:t>가구당 인구 수 증감률</a:t>
            </a:r>
            <a:endParaRPr lang="ko-KR" altLang="en-US" dirty="0"/>
          </a:p>
        </p:txBody>
      </p:sp>
      <p:grpSp>
        <p:nvGrpSpPr>
          <p:cNvPr id="32" name="그룹 31"/>
          <p:cNvGrpSpPr/>
          <p:nvPr/>
        </p:nvGrpSpPr>
        <p:grpSpPr>
          <a:xfrm>
            <a:off x="4393382" y="136107"/>
            <a:ext cx="7497166" cy="335081"/>
            <a:chOff x="4393382" y="136107"/>
            <a:chExt cx="7497166" cy="335081"/>
          </a:xfrm>
        </p:grpSpPr>
        <p:sp>
          <p:nvSpPr>
            <p:cNvPr id="3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34"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35"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6"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29074481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사각형: 둥근 모서리 79">
            <a:extLst>
              <a:ext uri="{FF2B5EF4-FFF2-40B4-BE49-F238E27FC236}">
                <a16:creationId xmlns:a16="http://schemas.microsoft.com/office/drawing/2014/main" id="{949D3F7C-9CC4-2775-5C69-19F507C303B6}"/>
              </a:ext>
            </a:extLst>
          </p:cNvPr>
          <p:cNvSpPr/>
          <p:nvPr/>
        </p:nvSpPr>
        <p:spPr>
          <a:xfrm>
            <a:off x="623392" y="764705"/>
            <a:ext cx="6336704" cy="5887296"/>
          </a:xfrm>
          <a:prstGeom prst="roundRect">
            <a:avLst>
              <a:gd name="adj" fmla="val 502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33" name="그림 32"/>
          <p:cNvPicPr>
            <a:picLocks noChangeAspect="1"/>
          </p:cNvPicPr>
          <p:nvPr/>
        </p:nvPicPr>
        <p:blipFill>
          <a:blip r:embed="rId2"/>
          <a:stretch>
            <a:fillRect/>
          </a:stretch>
        </p:blipFill>
        <p:spPr>
          <a:xfrm>
            <a:off x="7385163" y="764705"/>
            <a:ext cx="4393349" cy="5887296"/>
          </a:xfrm>
          <a:prstGeom prst="roundRect">
            <a:avLst>
              <a:gd name="adj" fmla="val 4472"/>
            </a:avLst>
          </a:prstGeom>
          <a:solidFill>
            <a:srgbClr val="FFFFFF">
              <a:shade val="85000"/>
            </a:srgbClr>
          </a:solidFill>
          <a:ln w="3175">
            <a:solidFill>
              <a:schemeClr val="tx1"/>
            </a:solidFill>
          </a:ln>
          <a:effectLst/>
        </p:spPr>
      </p:pic>
      <p:sp>
        <p:nvSpPr>
          <p:cNvPr id="5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2992346"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정치 변수 </a:t>
            </a:r>
            <a:r>
              <a:rPr lang="en-US" altLang="ko-KR" dirty="0" smtClean="0"/>
              <a:t>– </a:t>
            </a:r>
            <a:r>
              <a:rPr lang="ko-KR" altLang="en-US" dirty="0" smtClean="0"/>
              <a:t>검토 중</a:t>
            </a:r>
            <a:endParaRPr lang="ko-KR" altLang="en-US" dirty="0"/>
          </a:p>
        </p:txBody>
      </p:sp>
      <p:grpSp>
        <p:nvGrpSpPr>
          <p:cNvPr id="53" name="그룹 52"/>
          <p:cNvGrpSpPr/>
          <p:nvPr/>
        </p:nvGrpSpPr>
        <p:grpSpPr>
          <a:xfrm>
            <a:off x="4393382" y="136107"/>
            <a:ext cx="7497166" cy="335081"/>
            <a:chOff x="4393382" y="136107"/>
            <a:chExt cx="7497166" cy="335081"/>
          </a:xfrm>
        </p:grpSpPr>
        <p:sp>
          <p:nvSpPr>
            <p:cNvPr id="54"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55"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57"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58"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grpSp>
        <p:nvGrpSpPr>
          <p:cNvPr id="81" name="그룹 80"/>
          <p:cNvGrpSpPr/>
          <p:nvPr/>
        </p:nvGrpSpPr>
        <p:grpSpPr>
          <a:xfrm>
            <a:off x="1019436" y="991704"/>
            <a:ext cx="5544616" cy="5433298"/>
            <a:chOff x="947428" y="932109"/>
            <a:chExt cx="5544616" cy="5433298"/>
          </a:xfrm>
        </p:grpSpPr>
        <p:grpSp>
          <p:nvGrpSpPr>
            <p:cNvPr id="24" name="그룹 23"/>
            <p:cNvGrpSpPr/>
            <p:nvPr/>
          </p:nvGrpSpPr>
          <p:grpSpPr>
            <a:xfrm>
              <a:off x="947428" y="3796508"/>
              <a:ext cx="5544616" cy="2568899"/>
              <a:chOff x="983432" y="3796508"/>
              <a:chExt cx="5544616" cy="2568899"/>
            </a:xfrm>
          </p:grpSpPr>
          <p:sp>
            <p:nvSpPr>
              <p:cNvPr id="66" name="모서리가 둥근 직사각형 65"/>
              <p:cNvSpPr/>
              <p:nvPr/>
            </p:nvSpPr>
            <p:spPr>
              <a:xfrm>
                <a:off x="983432" y="4061151"/>
                <a:ext cx="5544616" cy="2304256"/>
              </a:xfrm>
              <a:prstGeom prst="roundRect">
                <a:avLst>
                  <a:gd name="adj" fmla="val 7986"/>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1587983" y="4638461"/>
                <a:ext cx="4335515" cy="1149636"/>
                <a:chOff x="916238" y="4630966"/>
                <a:chExt cx="4335515" cy="1149636"/>
              </a:xfrm>
            </p:grpSpPr>
            <p:sp>
              <p:nvSpPr>
                <p:cNvPr id="68" name="모서리가 둥근 직사각형 67"/>
                <p:cNvSpPr/>
                <p:nvPr/>
              </p:nvSpPr>
              <p:spPr>
                <a:xfrm>
                  <a:off x="916238" y="4630966"/>
                  <a:ext cx="4335515" cy="114963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9" name="직사각형 68"/>
                <p:cNvSpPr/>
                <p:nvPr/>
              </p:nvSpPr>
              <p:spPr>
                <a:xfrm>
                  <a:off x="2190161" y="4821064"/>
                  <a:ext cx="1787669" cy="769441"/>
                </a:xfrm>
                <a:prstGeom prst="rect">
                  <a:avLst/>
                </a:prstGeom>
              </p:spPr>
              <p:txBody>
                <a:bodyPr wrap="none">
                  <a:spAutoFit/>
                </a:bodyPr>
                <a:lstStyle/>
                <a:p>
                  <a:r>
                    <a:rPr lang="ko-KR" altLang="en-US" sz="4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검토 중</a:t>
                  </a:r>
                  <a:endParaRPr lang="ko-KR" altLang="en-US" sz="4400" dirty="0"/>
                </a:p>
              </p:txBody>
            </p:sp>
          </p:grpSp>
          <p:sp>
            <p:nvSpPr>
              <p:cNvPr id="74" name="모서리가 둥근 직사각형 73"/>
              <p:cNvSpPr/>
              <p:nvPr/>
            </p:nvSpPr>
            <p:spPr>
              <a:xfrm>
                <a:off x="2739479" y="3796508"/>
                <a:ext cx="2032522" cy="53895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5" name="직사각형 74"/>
              <p:cNvSpPr/>
              <p:nvPr/>
            </p:nvSpPr>
            <p:spPr>
              <a:xfrm>
                <a:off x="2881142" y="3881321"/>
                <a:ext cx="1749197" cy="369332"/>
              </a:xfrm>
              <a:prstGeom prst="rect">
                <a:avLst/>
              </a:prstGeom>
            </p:spPr>
            <p:txBody>
              <a:bodyPr wrap="none">
                <a:spAutoFit/>
              </a:bodyPr>
              <a:lstStyle/>
              <a:p>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신규 추가 및 제거</a:t>
                </a:r>
                <a:endPar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25" name="그룹 24"/>
            <p:cNvGrpSpPr/>
            <p:nvPr/>
          </p:nvGrpSpPr>
          <p:grpSpPr>
            <a:xfrm>
              <a:off x="947428" y="932109"/>
              <a:ext cx="5544616" cy="2568899"/>
              <a:chOff x="911424" y="932109"/>
              <a:chExt cx="5544616" cy="2568899"/>
            </a:xfrm>
          </p:grpSpPr>
          <p:sp>
            <p:nvSpPr>
              <p:cNvPr id="4" name="모서리가 둥근 직사각형 3"/>
              <p:cNvSpPr/>
              <p:nvPr/>
            </p:nvSpPr>
            <p:spPr>
              <a:xfrm>
                <a:off x="911424" y="1196752"/>
                <a:ext cx="5544616" cy="2304256"/>
              </a:xfrm>
              <a:prstGeom prst="roundRect">
                <a:avLst>
                  <a:gd name="adj" fmla="val 7986"/>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667471" y="932109"/>
                <a:ext cx="2032522" cy="538958"/>
                <a:chOff x="2667471" y="1017834"/>
                <a:chExt cx="2032522" cy="538958"/>
              </a:xfrm>
            </p:grpSpPr>
            <p:sp>
              <p:nvSpPr>
                <p:cNvPr id="59" name="모서리가 둥근 직사각형 58"/>
                <p:cNvSpPr/>
                <p:nvPr/>
              </p:nvSpPr>
              <p:spPr>
                <a:xfrm>
                  <a:off x="2667471" y="1017834"/>
                  <a:ext cx="2032522" cy="53895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 name="직사각형 2"/>
                <p:cNvSpPr/>
                <p:nvPr/>
              </p:nvSpPr>
              <p:spPr>
                <a:xfrm>
                  <a:off x="3392627" y="1102647"/>
                  <a:ext cx="582211" cy="369332"/>
                </a:xfrm>
                <a:prstGeom prst="rect">
                  <a:avLst/>
                </a:prstGeom>
              </p:spPr>
              <p:txBody>
                <a:bodyPr wrap="none">
                  <a:spAutoFit/>
                </a:bodyPr>
                <a:lstStyle/>
                <a:p>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기존</a:t>
                  </a:r>
                </a:p>
              </p:txBody>
            </p:sp>
          </p:grpSp>
          <p:grpSp>
            <p:nvGrpSpPr>
              <p:cNvPr id="14" name="그룹 13"/>
              <p:cNvGrpSpPr/>
              <p:nvPr/>
            </p:nvGrpSpPr>
            <p:grpSpPr>
              <a:xfrm>
                <a:off x="1083963" y="1681550"/>
                <a:ext cx="5199538" cy="1478468"/>
                <a:chOff x="1112581" y="1681550"/>
                <a:chExt cx="5199538" cy="1478468"/>
              </a:xfrm>
            </p:grpSpPr>
            <p:grpSp>
              <p:nvGrpSpPr>
                <p:cNvPr id="10" name="그룹 9"/>
                <p:cNvGrpSpPr/>
                <p:nvPr/>
              </p:nvGrpSpPr>
              <p:grpSpPr>
                <a:xfrm>
                  <a:off x="1112581" y="1681550"/>
                  <a:ext cx="2446936" cy="648846"/>
                  <a:chOff x="1112581" y="1754978"/>
                  <a:chExt cx="2446936" cy="648846"/>
                </a:xfrm>
              </p:grpSpPr>
              <p:sp>
                <p:nvSpPr>
                  <p:cNvPr id="61" name="모서리가 둥근 직사각형 60"/>
                  <p:cNvSpPr/>
                  <p:nvPr/>
                </p:nvSpPr>
                <p:spPr>
                  <a:xfrm>
                    <a:off x="1112581" y="1754978"/>
                    <a:ext cx="2446936" cy="64884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2" name="직사각형 61"/>
                  <p:cNvSpPr/>
                  <p:nvPr/>
                </p:nvSpPr>
                <p:spPr>
                  <a:xfrm>
                    <a:off x="1945558" y="1894735"/>
                    <a:ext cx="780983" cy="369332"/>
                  </a:xfrm>
                  <a:prstGeom prst="rect">
                    <a:avLst/>
                  </a:prstGeom>
                </p:spPr>
                <p:txBody>
                  <a:bodyPr wrap="none" anchor="ctr">
                    <a:spAutoFit/>
                  </a:bodyPr>
                  <a:lstStyle/>
                  <a:p>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지지율</a:t>
                    </a:r>
                  </a:p>
                </p:txBody>
              </p:sp>
            </p:grpSp>
            <p:grpSp>
              <p:nvGrpSpPr>
                <p:cNvPr id="11" name="그룹 10"/>
                <p:cNvGrpSpPr/>
                <p:nvPr/>
              </p:nvGrpSpPr>
              <p:grpSpPr>
                <a:xfrm>
                  <a:off x="3865183" y="1681550"/>
                  <a:ext cx="2446936" cy="648846"/>
                  <a:chOff x="3865183" y="1750142"/>
                  <a:chExt cx="2446936" cy="648846"/>
                </a:xfrm>
              </p:grpSpPr>
              <p:sp>
                <p:nvSpPr>
                  <p:cNvPr id="64" name="모서리가 둥근 직사각형 63"/>
                  <p:cNvSpPr/>
                  <p:nvPr/>
                </p:nvSpPr>
                <p:spPr>
                  <a:xfrm>
                    <a:off x="3865183" y="1750142"/>
                    <a:ext cx="2446936" cy="64884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5" name="직사각형 64"/>
                  <p:cNvSpPr/>
                  <p:nvPr/>
                </p:nvSpPr>
                <p:spPr>
                  <a:xfrm>
                    <a:off x="4152337" y="1889899"/>
                    <a:ext cx="1872629" cy="369332"/>
                  </a:xfrm>
                  <a:prstGeom prst="rect">
                    <a:avLst/>
                  </a:prstGeom>
                </p:spPr>
                <p:txBody>
                  <a:bodyPr wrap="none">
                    <a:spAutoFit/>
                  </a:bodyPr>
                  <a:lstStyle/>
                  <a:p>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종합부동산세</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_</a:t>
                    </a: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세율</a:t>
                    </a:r>
                  </a:p>
                </p:txBody>
              </p:sp>
            </p:grpSp>
            <p:grpSp>
              <p:nvGrpSpPr>
                <p:cNvPr id="12" name="그룹 11"/>
                <p:cNvGrpSpPr/>
                <p:nvPr/>
              </p:nvGrpSpPr>
              <p:grpSpPr>
                <a:xfrm>
                  <a:off x="1112581" y="2511172"/>
                  <a:ext cx="2446936" cy="648846"/>
                  <a:chOff x="1112581" y="2547161"/>
                  <a:chExt cx="2446936" cy="648846"/>
                </a:xfrm>
              </p:grpSpPr>
              <p:sp>
                <p:nvSpPr>
                  <p:cNvPr id="76" name="모서리가 둥근 직사각형 75"/>
                  <p:cNvSpPr/>
                  <p:nvPr/>
                </p:nvSpPr>
                <p:spPr>
                  <a:xfrm>
                    <a:off x="1112581" y="2547161"/>
                    <a:ext cx="2446936" cy="64884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7" name="직사각형 76"/>
                  <p:cNvSpPr/>
                  <p:nvPr/>
                </p:nvSpPr>
                <p:spPr>
                  <a:xfrm>
                    <a:off x="1618545" y="2686918"/>
                    <a:ext cx="1435008" cy="369332"/>
                  </a:xfrm>
                  <a:prstGeom prst="rect">
                    <a:avLst/>
                  </a:prstGeom>
                </p:spPr>
                <p:txBody>
                  <a:bodyPr wrap="none" anchor="ctr">
                    <a:spAutoFit/>
                  </a:bodyPr>
                  <a:lstStyle/>
                  <a:p>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가구당 인구수</a:t>
                    </a:r>
                    <a:endParaRPr lang="ko-KR" altLang="en-US" dirty="0"/>
                  </a:p>
                </p:txBody>
              </p:sp>
            </p:grpSp>
            <p:grpSp>
              <p:nvGrpSpPr>
                <p:cNvPr id="13" name="그룹 12"/>
                <p:cNvGrpSpPr/>
                <p:nvPr/>
              </p:nvGrpSpPr>
              <p:grpSpPr>
                <a:xfrm>
                  <a:off x="3865183" y="2511172"/>
                  <a:ext cx="2446936" cy="648846"/>
                  <a:chOff x="3865183" y="2579764"/>
                  <a:chExt cx="2446936" cy="648846"/>
                </a:xfrm>
              </p:grpSpPr>
              <p:sp>
                <p:nvSpPr>
                  <p:cNvPr id="78" name="모서리가 둥근 직사각형 77"/>
                  <p:cNvSpPr/>
                  <p:nvPr/>
                </p:nvSpPr>
                <p:spPr>
                  <a:xfrm>
                    <a:off x="3865183" y="2579764"/>
                    <a:ext cx="2446936" cy="64884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79" name="직사각형 78"/>
                  <p:cNvSpPr/>
                  <p:nvPr/>
                </p:nvSpPr>
                <p:spPr>
                  <a:xfrm>
                    <a:off x="4222869" y="2719521"/>
                    <a:ext cx="1731564" cy="369332"/>
                  </a:xfrm>
                  <a:prstGeom prst="rect">
                    <a:avLst/>
                  </a:prstGeom>
                </p:spPr>
                <p:txBody>
                  <a:bodyPr wrap="none" anchor="ctr">
                    <a:spAutoFit/>
                  </a:bodyPr>
                  <a:lstStyle/>
                  <a:p>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국회의원</a:t>
                    </a:r>
                    <a:r>
                      <a:rPr lang="en-US" altLang="ko-KR"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_</a:t>
                    </a: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의석 수</a:t>
                    </a:r>
                    <a:endParaRPr lang="ko-KR" altLang="en-US" dirty="0"/>
                  </a:p>
                </p:txBody>
              </p:sp>
            </p:grpSp>
          </p:grpSp>
        </p:grpSp>
      </p:grpSp>
    </p:spTree>
    <p:extLst>
      <p:ext uri="{BB962C8B-B14F-4D97-AF65-F5344CB8AC3E}">
        <p14:creationId xmlns:p14="http://schemas.microsoft.com/office/powerpoint/2010/main" val="26574580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4000458"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경제 변수</a:t>
            </a:r>
            <a:endParaRPr lang="ko-KR" altLang="en-US" dirty="0"/>
          </a:p>
        </p:txBody>
      </p:sp>
      <p:grpSp>
        <p:nvGrpSpPr>
          <p:cNvPr id="19" name="그룹 18"/>
          <p:cNvGrpSpPr/>
          <p:nvPr/>
        </p:nvGrpSpPr>
        <p:grpSpPr>
          <a:xfrm>
            <a:off x="4393382" y="136107"/>
            <a:ext cx="7497166" cy="335081"/>
            <a:chOff x="4393382" y="136107"/>
            <a:chExt cx="7497166" cy="335081"/>
          </a:xfrm>
        </p:grpSpPr>
        <p:sp>
          <p:nvSpPr>
            <p:cNvPr id="20"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21"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22"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24"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25" name="사각형: 둥근 모서리 79">
            <a:extLst>
              <a:ext uri="{FF2B5EF4-FFF2-40B4-BE49-F238E27FC236}">
                <a16:creationId xmlns:a16="http://schemas.microsoft.com/office/drawing/2014/main" id="{949D3F7C-9CC4-2775-5C69-19F507C303B6}"/>
              </a:ext>
            </a:extLst>
          </p:cNvPr>
          <p:cNvSpPr/>
          <p:nvPr/>
        </p:nvSpPr>
        <p:spPr>
          <a:xfrm>
            <a:off x="124301" y="668313"/>
            <a:ext cx="10473785" cy="5760639"/>
          </a:xfrm>
          <a:prstGeom prst="roundRect">
            <a:avLst>
              <a:gd name="adj" fmla="val 502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56" name="그룹 55"/>
          <p:cNvGrpSpPr/>
          <p:nvPr/>
        </p:nvGrpSpPr>
        <p:grpSpPr>
          <a:xfrm>
            <a:off x="10830992" y="668314"/>
            <a:ext cx="1236708" cy="5760638"/>
            <a:chOff x="10865409" y="692697"/>
            <a:chExt cx="1236708" cy="5760638"/>
          </a:xfrm>
        </p:grpSpPr>
        <p:sp>
          <p:nvSpPr>
            <p:cNvPr id="57" name="사각형: 둥근 모서리 79">
              <a:extLst>
                <a:ext uri="{FF2B5EF4-FFF2-40B4-BE49-F238E27FC236}">
                  <a16:creationId xmlns:a16="http://schemas.microsoft.com/office/drawing/2014/main" id="{949D3F7C-9CC4-2775-5C69-19F507C303B6}"/>
                </a:ext>
              </a:extLst>
            </p:cNvPr>
            <p:cNvSpPr/>
            <p:nvPr/>
          </p:nvSpPr>
          <p:spPr>
            <a:xfrm>
              <a:off x="10865409" y="692697"/>
              <a:ext cx="1236708" cy="5760638"/>
            </a:xfrm>
            <a:prstGeom prst="roundRect">
              <a:avLst>
                <a:gd name="adj" fmla="val 1048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58" name="사각형: 둥근 모서리 79">
              <a:extLst>
                <a:ext uri="{FF2B5EF4-FFF2-40B4-BE49-F238E27FC236}">
                  <a16:creationId xmlns:a16="http://schemas.microsoft.com/office/drawing/2014/main" id="{949D3F7C-9CC4-2775-5C69-19F507C303B6}"/>
                </a:ext>
              </a:extLst>
            </p:cNvPr>
            <p:cNvSpPr/>
            <p:nvPr/>
          </p:nvSpPr>
          <p:spPr>
            <a:xfrm>
              <a:off x="10985794" y="984984"/>
              <a:ext cx="995939" cy="5176064"/>
            </a:xfrm>
            <a:prstGeom prst="roundRect">
              <a:avLst>
                <a:gd name="adj" fmla="val 1048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59" name="직사각형 58"/>
            <p:cNvSpPr/>
            <p:nvPr/>
          </p:nvSpPr>
          <p:spPr>
            <a:xfrm>
              <a:off x="11235939" y="1587857"/>
              <a:ext cx="495649" cy="3970318"/>
            </a:xfrm>
            <a:prstGeom prst="rect">
              <a:avLst/>
            </a:prstGeom>
          </p:spPr>
          <p:txBody>
            <a:bodyPr wrap="none">
              <a:spAutoFit/>
            </a:bodyPr>
            <a:lstStyle/>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부</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동</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산</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시</a:t>
              </a:r>
              <a:endParaRPr lang="en-US" altLang="ko-KR"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endParaRPr lang="en-US" altLang="ko-KR"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28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장</a:t>
              </a:r>
              <a:endParaRPr lang="en-US" altLang="ko-KR" sz="28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60" name="그림 59"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3"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9650344" y="3332608"/>
            <a:ext cx="2381508" cy="432050"/>
          </a:xfrm>
          <a:prstGeom prst="rect">
            <a:avLst/>
          </a:prstGeom>
        </p:spPr>
      </p:pic>
      <p:sp>
        <p:nvSpPr>
          <p:cNvPr id="28" name="직사각형 27"/>
          <p:cNvSpPr/>
          <p:nvPr/>
        </p:nvSpPr>
        <p:spPr>
          <a:xfrm>
            <a:off x="1076095" y="873802"/>
            <a:ext cx="979755" cy="369332"/>
          </a:xfrm>
          <a:prstGeom prst="rect">
            <a:avLst/>
          </a:prstGeom>
        </p:spPr>
        <p:txBody>
          <a:bodyPr wrap="none">
            <a:spAutoFit/>
          </a:bodyPr>
          <a:lstStyle/>
          <a:p>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한국은행</a:t>
            </a:r>
            <a:endParaRPr lang="ko-KR" altLang="en-US"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직사각형 28"/>
          <p:cNvSpPr/>
          <p:nvPr/>
        </p:nvSpPr>
        <p:spPr>
          <a:xfrm>
            <a:off x="4970702" y="873802"/>
            <a:ext cx="780983" cy="369332"/>
          </a:xfrm>
          <a:prstGeom prst="rect">
            <a:avLst/>
          </a:prstGeom>
        </p:spPr>
        <p:txBody>
          <a:bodyPr wrap="none">
            <a:spAutoFit/>
          </a:bodyPr>
          <a:lstStyle/>
          <a:p>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구매자</a:t>
            </a:r>
            <a:endParaRPr lang="ko-KR" altLang="en-US" b="1" u="sng"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0" name="모서리가 둥근 직사각형 29"/>
          <p:cNvSpPr/>
          <p:nvPr/>
        </p:nvSpPr>
        <p:spPr>
          <a:xfrm>
            <a:off x="220673" y="1298365"/>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1" name="그룹 30"/>
          <p:cNvGrpSpPr/>
          <p:nvPr/>
        </p:nvGrpSpPr>
        <p:grpSpPr>
          <a:xfrm>
            <a:off x="547908" y="1453860"/>
            <a:ext cx="2036128" cy="2036128"/>
            <a:chOff x="958084" y="1196752"/>
            <a:chExt cx="2016224" cy="2016224"/>
          </a:xfrm>
        </p:grpSpPr>
        <p:sp>
          <p:nvSpPr>
            <p:cNvPr id="32" name="타원 31"/>
            <p:cNvSpPr/>
            <p:nvPr/>
          </p:nvSpPr>
          <p:spPr>
            <a:xfrm>
              <a:off x="958084"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3" name="직사각형 32"/>
            <p:cNvSpPr/>
            <p:nvPr/>
          </p:nvSpPr>
          <p:spPr>
            <a:xfrm>
              <a:off x="1436662" y="2006765"/>
              <a:ext cx="1059069" cy="396199"/>
            </a:xfrm>
            <a:prstGeom prst="rect">
              <a:avLst/>
            </a:prstGeom>
          </p:spPr>
          <p:txBody>
            <a:bodyPr wrap="none">
              <a:spAutoFit/>
            </a:bodyPr>
            <a:lstStyle/>
            <a:p>
              <a:r>
                <a:rPr lang="ko-KR" altLang="en-US" sz="200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기준금리</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5" name="그룹 34"/>
          <p:cNvGrpSpPr/>
          <p:nvPr/>
        </p:nvGrpSpPr>
        <p:grpSpPr>
          <a:xfrm>
            <a:off x="4015894" y="1298365"/>
            <a:ext cx="2690598" cy="2347118"/>
            <a:chOff x="4386380" y="1546833"/>
            <a:chExt cx="2664296" cy="2324174"/>
          </a:xfrm>
        </p:grpSpPr>
        <p:sp>
          <p:nvSpPr>
            <p:cNvPr id="36" name="모서리가 둥근 직사각형 35"/>
            <p:cNvSpPr/>
            <p:nvPr/>
          </p:nvSpPr>
          <p:spPr>
            <a:xfrm>
              <a:off x="4386380" y="1546833"/>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37" name="그룹 36"/>
            <p:cNvGrpSpPr/>
            <p:nvPr/>
          </p:nvGrpSpPr>
          <p:grpSpPr>
            <a:xfrm>
              <a:off x="4710416" y="1700808"/>
              <a:ext cx="2016224" cy="2016224"/>
              <a:chOff x="4751178" y="1196752"/>
              <a:chExt cx="2016224" cy="2016224"/>
            </a:xfrm>
          </p:grpSpPr>
          <p:sp>
            <p:nvSpPr>
              <p:cNvPr id="38" name="타원 37"/>
              <p:cNvSpPr/>
              <p:nvPr/>
            </p:nvSpPr>
            <p:spPr>
              <a:xfrm>
                <a:off x="4751178"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9" name="직사각형 38"/>
              <p:cNvSpPr/>
              <p:nvPr/>
            </p:nvSpPr>
            <p:spPr>
              <a:xfrm>
                <a:off x="4947210" y="2006765"/>
                <a:ext cx="1624160" cy="396199"/>
              </a:xfrm>
              <a:prstGeom prst="rect">
                <a:avLst/>
              </a:prstGeom>
            </p:spPr>
            <p:txBody>
              <a:bodyPr wrap="none">
                <a:spAutoFit/>
              </a:bodyPr>
              <a:lstStyle/>
              <a:p>
                <a:pPr algn="ctr"/>
                <a:r>
                  <a:rPr lang="ko-KR" altLang="en-US" sz="20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주택 매물 구매</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grpSp>
        <p:nvGrpSpPr>
          <p:cNvPr id="40" name="그룹 39"/>
          <p:cNvGrpSpPr/>
          <p:nvPr/>
        </p:nvGrpSpPr>
        <p:grpSpPr>
          <a:xfrm>
            <a:off x="7811115" y="1298365"/>
            <a:ext cx="2690598" cy="2347118"/>
            <a:chOff x="8150290" y="1546833"/>
            <a:chExt cx="2664296" cy="2324174"/>
          </a:xfrm>
        </p:grpSpPr>
        <p:sp>
          <p:nvSpPr>
            <p:cNvPr id="41" name="모서리가 둥근 직사각형 40"/>
            <p:cNvSpPr/>
            <p:nvPr/>
          </p:nvSpPr>
          <p:spPr>
            <a:xfrm>
              <a:off x="8150290" y="1546833"/>
              <a:ext cx="2664296" cy="2324174"/>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42" name="그룹 41"/>
            <p:cNvGrpSpPr/>
            <p:nvPr/>
          </p:nvGrpSpPr>
          <p:grpSpPr>
            <a:xfrm>
              <a:off x="8474326" y="1700808"/>
              <a:ext cx="2016224" cy="2016224"/>
              <a:chOff x="8544272" y="1196752"/>
              <a:chExt cx="2016224" cy="2016224"/>
            </a:xfrm>
          </p:grpSpPr>
          <p:sp>
            <p:nvSpPr>
              <p:cNvPr id="43" name="타원 42"/>
              <p:cNvSpPr/>
              <p:nvPr/>
            </p:nvSpPr>
            <p:spPr>
              <a:xfrm>
                <a:off x="8544272" y="1196752"/>
                <a:ext cx="2016224" cy="201622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4" name="직사각형 43"/>
              <p:cNvSpPr/>
              <p:nvPr/>
            </p:nvSpPr>
            <p:spPr>
              <a:xfrm>
                <a:off x="8740305" y="2006765"/>
                <a:ext cx="1624159" cy="396199"/>
              </a:xfrm>
              <a:prstGeom prst="rect">
                <a:avLst/>
              </a:prstGeom>
            </p:spPr>
            <p:txBody>
              <a:bodyPr wrap="none">
                <a:spAutoFit/>
              </a:bodyPr>
              <a:lstStyle/>
              <a:p>
                <a:r>
                  <a:rPr lang="ko-KR" altLang="en-US" sz="200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주택 매물 판매</a:t>
                </a:r>
                <a:endParaRPr lang="ko-KR" altLang="en-US" sz="20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cxnSp>
        <p:nvCxnSpPr>
          <p:cNvPr id="46" name="직선 연결선 45">
            <a:extLst>
              <a:ext uri="{FF2B5EF4-FFF2-40B4-BE49-F238E27FC236}">
                <a16:creationId xmlns:a16="http://schemas.microsoft.com/office/drawing/2014/main" id="{C0FF014B-9F21-A802-0185-52405E0FC135}"/>
              </a:ext>
            </a:extLst>
          </p:cNvPr>
          <p:cNvCxnSpPr>
            <a:cxnSpLocks/>
            <a:stCxn id="49" idx="0"/>
            <a:endCxn id="30" idx="2"/>
          </p:cNvCxnSpPr>
          <p:nvPr/>
        </p:nvCxnSpPr>
        <p:spPr>
          <a:xfrm flipV="1">
            <a:off x="1565972" y="3645483"/>
            <a:ext cx="0" cy="230861"/>
          </a:xfrm>
          <a:prstGeom prst="line">
            <a:avLst/>
          </a:prstGeom>
          <a:noFill/>
          <a:ln w="19050" cap="flat" cmpd="sng" algn="ctr">
            <a:solidFill>
              <a:sysClr val="window" lastClr="FFFFFF">
                <a:lumMod val="50000"/>
              </a:sysClr>
            </a:solidFill>
            <a:prstDash val="dash"/>
            <a:headEnd type="oval" w="med" len="med"/>
            <a:tailEnd type="oval" w="med" len="med"/>
          </a:ln>
          <a:effectLst/>
        </p:spPr>
      </p:cxnSp>
      <p:cxnSp>
        <p:nvCxnSpPr>
          <p:cNvPr id="47" name="직선 연결선 46">
            <a:extLst>
              <a:ext uri="{FF2B5EF4-FFF2-40B4-BE49-F238E27FC236}">
                <a16:creationId xmlns:a16="http://schemas.microsoft.com/office/drawing/2014/main" id="{C0FF014B-9F21-A802-0185-52405E0FC135}"/>
              </a:ext>
            </a:extLst>
          </p:cNvPr>
          <p:cNvCxnSpPr>
            <a:cxnSpLocks/>
            <a:stCxn id="54" idx="0"/>
            <a:endCxn id="36" idx="2"/>
          </p:cNvCxnSpPr>
          <p:nvPr/>
        </p:nvCxnSpPr>
        <p:spPr>
          <a:xfrm flipV="1">
            <a:off x="5361193" y="3645483"/>
            <a:ext cx="0" cy="230861"/>
          </a:xfrm>
          <a:prstGeom prst="line">
            <a:avLst/>
          </a:prstGeom>
          <a:noFill/>
          <a:ln w="19050" cap="flat" cmpd="sng" algn="ctr">
            <a:solidFill>
              <a:sysClr val="window" lastClr="FFFFFF">
                <a:lumMod val="50000"/>
              </a:sysClr>
            </a:solidFill>
            <a:prstDash val="dash"/>
            <a:headEnd type="oval" w="med" len="med"/>
            <a:tailEnd type="oval" w="med" len="med"/>
          </a:ln>
          <a:effectLst/>
        </p:spPr>
      </p:cxnSp>
      <p:cxnSp>
        <p:nvCxnSpPr>
          <p:cNvPr id="48" name="직선 연결선 47">
            <a:extLst>
              <a:ext uri="{FF2B5EF4-FFF2-40B4-BE49-F238E27FC236}">
                <a16:creationId xmlns:a16="http://schemas.microsoft.com/office/drawing/2014/main" id="{C0FF014B-9F21-A802-0185-52405E0FC135}"/>
              </a:ext>
            </a:extLst>
          </p:cNvPr>
          <p:cNvCxnSpPr>
            <a:cxnSpLocks/>
            <a:stCxn id="55" idx="0"/>
          </p:cNvCxnSpPr>
          <p:nvPr/>
        </p:nvCxnSpPr>
        <p:spPr>
          <a:xfrm flipV="1">
            <a:off x="9156413" y="3625340"/>
            <a:ext cx="1" cy="251004"/>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49" name="모서리가 둥근 직사각형 48"/>
          <p:cNvSpPr/>
          <p:nvPr/>
        </p:nvSpPr>
        <p:spPr>
          <a:xfrm>
            <a:off x="220673" y="3876344"/>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54" name="모서리가 둥근 직사각형 53"/>
          <p:cNvSpPr/>
          <p:nvPr/>
        </p:nvSpPr>
        <p:spPr>
          <a:xfrm>
            <a:off x="4015894" y="3876344"/>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55" name="모서리가 둥근 직사각형 54"/>
          <p:cNvSpPr/>
          <p:nvPr/>
        </p:nvSpPr>
        <p:spPr>
          <a:xfrm>
            <a:off x="7811114" y="3876344"/>
            <a:ext cx="2690598" cy="2347118"/>
          </a:xfrm>
          <a:prstGeom prst="roundRect">
            <a:avLst>
              <a:gd name="adj" fmla="val 803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1" name="직사각형 60"/>
          <p:cNvSpPr/>
          <p:nvPr/>
        </p:nvSpPr>
        <p:spPr>
          <a:xfrm>
            <a:off x="8765923" y="873802"/>
            <a:ext cx="780983" cy="369332"/>
          </a:xfrm>
          <a:prstGeom prst="rect">
            <a:avLst/>
          </a:prstGeom>
        </p:spPr>
        <p:txBody>
          <a:bodyPr wrap="none">
            <a:spAutoFit/>
          </a:bodyPr>
          <a:lstStyle/>
          <a:p>
            <a:r>
              <a:rPr lang="ko-KR" altLang="en-US" b="1" u="sng" dirty="0" smtClean="0">
                <a:latin typeface="Pretendard" panose="02000503000000020004" pitchFamily="50" charset="-127"/>
                <a:ea typeface="Pretendard" panose="02000503000000020004" pitchFamily="50" charset="-127"/>
                <a:cs typeface="Pretendard" panose="02000503000000020004" pitchFamily="50" charset="-127"/>
              </a:rPr>
              <a:t>판매자</a:t>
            </a:r>
            <a:endParaRPr lang="ko-KR" altLang="en-US" b="1"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8" name="그룹 7"/>
          <p:cNvGrpSpPr/>
          <p:nvPr/>
        </p:nvGrpSpPr>
        <p:grpSpPr>
          <a:xfrm>
            <a:off x="4137057" y="3956217"/>
            <a:ext cx="2448272" cy="635924"/>
            <a:chOff x="4137057" y="3943631"/>
            <a:chExt cx="2448272" cy="635924"/>
          </a:xfrm>
        </p:grpSpPr>
        <p:sp>
          <p:nvSpPr>
            <p:cNvPr id="63" name="모서리가 둥근 직사각형 62"/>
            <p:cNvSpPr/>
            <p:nvPr/>
          </p:nvSpPr>
          <p:spPr>
            <a:xfrm>
              <a:off x="4137057" y="3943631"/>
              <a:ext cx="2448272" cy="63592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4" name="직사각형 63"/>
            <p:cNvSpPr/>
            <p:nvPr/>
          </p:nvSpPr>
          <p:spPr>
            <a:xfrm>
              <a:off x="4416062" y="4076927"/>
              <a:ext cx="1890262"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주택담보 대출 금리</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9" name="그룹 8"/>
          <p:cNvGrpSpPr/>
          <p:nvPr/>
        </p:nvGrpSpPr>
        <p:grpSpPr>
          <a:xfrm>
            <a:off x="4137057" y="4729890"/>
            <a:ext cx="2448272" cy="640028"/>
            <a:chOff x="4137057" y="4684664"/>
            <a:chExt cx="2448272" cy="640028"/>
          </a:xfrm>
        </p:grpSpPr>
        <p:sp>
          <p:nvSpPr>
            <p:cNvPr id="66" name="모서리가 둥근 직사각형 65"/>
            <p:cNvSpPr/>
            <p:nvPr/>
          </p:nvSpPr>
          <p:spPr>
            <a:xfrm>
              <a:off x="4137057" y="4684664"/>
              <a:ext cx="2448272" cy="640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7" name="직사각형 66"/>
            <p:cNvSpPr/>
            <p:nvPr/>
          </p:nvSpPr>
          <p:spPr>
            <a:xfrm>
              <a:off x="4345531" y="4820012"/>
              <a:ext cx="2031325"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예적금담보대출 금리</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0" name="그룹 9"/>
          <p:cNvGrpSpPr/>
          <p:nvPr/>
        </p:nvGrpSpPr>
        <p:grpSpPr>
          <a:xfrm>
            <a:off x="4137057" y="5501016"/>
            <a:ext cx="2448272" cy="644626"/>
            <a:chOff x="4137057" y="5490482"/>
            <a:chExt cx="2448272" cy="644626"/>
          </a:xfrm>
        </p:grpSpPr>
        <p:sp>
          <p:nvSpPr>
            <p:cNvPr id="69" name="모서리가 둥근 직사각형 68"/>
            <p:cNvSpPr/>
            <p:nvPr/>
          </p:nvSpPr>
          <p:spPr>
            <a:xfrm>
              <a:off x="4137057" y="5490482"/>
              <a:ext cx="2448272" cy="64462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0" name="직사각형 69"/>
            <p:cNvSpPr/>
            <p:nvPr/>
          </p:nvSpPr>
          <p:spPr>
            <a:xfrm>
              <a:off x="4515449" y="5628129"/>
              <a:ext cx="1691490"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주택 구매력 지수</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 name="그룹 2"/>
          <p:cNvGrpSpPr/>
          <p:nvPr/>
        </p:nvGrpSpPr>
        <p:grpSpPr>
          <a:xfrm>
            <a:off x="341836" y="3952113"/>
            <a:ext cx="2448272" cy="640028"/>
            <a:chOff x="335360" y="3922959"/>
            <a:chExt cx="2448272" cy="640028"/>
          </a:xfrm>
        </p:grpSpPr>
        <p:sp>
          <p:nvSpPr>
            <p:cNvPr id="50" name="모서리가 둥근 직사각형 49"/>
            <p:cNvSpPr/>
            <p:nvPr/>
          </p:nvSpPr>
          <p:spPr>
            <a:xfrm>
              <a:off x="335360" y="3922959"/>
              <a:ext cx="2448272" cy="640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51" name="직사각형 50"/>
            <p:cNvSpPr/>
            <p:nvPr/>
          </p:nvSpPr>
          <p:spPr>
            <a:xfrm>
              <a:off x="1268391" y="4058307"/>
              <a:ext cx="582211"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인상</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4" name="그룹 3"/>
          <p:cNvGrpSpPr/>
          <p:nvPr/>
        </p:nvGrpSpPr>
        <p:grpSpPr>
          <a:xfrm>
            <a:off x="341836" y="4729890"/>
            <a:ext cx="2448272" cy="640028"/>
            <a:chOff x="360599" y="4668096"/>
            <a:chExt cx="2448272" cy="640028"/>
          </a:xfrm>
        </p:grpSpPr>
        <p:sp>
          <p:nvSpPr>
            <p:cNvPr id="81" name="모서리가 둥근 직사각형 80"/>
            <p:cNvSpPr/>
            <p:nvPr/>
          </p:nvSpPr>
          <p:spPr>
            <a:xfrm>
              <a:off x="360599" y="4668096"/>
              <a:ext cx="2448272" cy="640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2" name="직사각형 81"/>
            <p:cNvSpPr/>
            <p:nvPr/>
          </p:nvSpPr>
          <p:spPr>
            <a:xfrm>
              <a:off x="1293629" y="4803444"/>
              <a:ext cx="582212" cy="369332"/>
            </a:xfrm>
            <a:prstGeom prst="rect">
              <a:avLst/>
            </a:prstGeom>
          </p:spPr>
          <p:txBody>
            <a:bodyPr wrap="none" anchor="ctr">
              <a:spAutoFit/>
            </a:bodyPr>
            <a:lstStyle/>
            <a:p>
              <a:pPr algn="ctr"/>
              <a:r>
                <a:rPr lang="ko-KR" altLang="en-US"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유지</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5" name="그룹 4"/>
          <p:cNvGrpSpPr/>
          <p:nvPr/>
        </p:nvGrpSpPr>
        <p:grpSpPr>
          <a:xfrm>
            <a:off x="341836" y="5501016"/>
            <a:ext cx="2448272" cy="640028"/>
            <a:chOff x="348196" y="5478512"/>
            <a:chExt cx="2448272" cy="640028"/>
          </a:xfrm>
        </p:grpSpPr>
        <p:sp>
          <p:nvSpPr>
            <p:cNvPr id="83" name="모서리가 둥근 직사각형 82"/>
            <p:cNvSpPr/>
            <p:nvPr/>
          </p:nvSpPr>
          <p:spPr>
            <a:xfrm>
              <a:off x="348196" y="5478512"/>
              <a:ext cx="2448272" cy="64002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4" name="직사각형 83"/>
            <p:cNvSpPr/>
            <p:nvPr/>
          </p:nvSpPr>
          <p:spPr>
            <a:xfrm>
              <a:off x="1281226" y="5613860"/>
              <a:ext cx="582212"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인하</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86" name="왼쪽/오른쪽 화살표 85"/>
          <p:cNvSpPr/>
          <p:nvPr/>
        </p:nvSpPr>
        <p:spPr>
          <a:xfrm>
            <a:off x="6619877" y="2135561"/>
            <a:ext cx="1258803" cy="672726"/>
          </a:xfrm>
          <a:prstGeom prst="leftRightArrow">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7" name="직사각형 86"/>
          <p:cNvSpPr/>
          <p:nvPr/>
        </p:nvSpPr>
        <p:spPr>
          <a:xfrm>
            <a:off x="6858787" y="1298365"/>
            <a:ext cx="780983" cy="646331"/>
          </a:xfrm>
          <a:prstGeom prst="rect">
            <a:avLst/>
          </a:prstGeom>
        </p:spPr>
        <p:txBody>
          <a:bodyPr wrap="none">
            <a:spAutoFit/>
          </a:bodyPr>
          <a:lstStyle/>
          <a:p>
            <a:r>
              <a:rPr lang="ko-KR" altLang="en-US" b="1" dirty="0" smtClean="0">
                <a:latin typeface="Pretendard" panose="02000503000000020004" pitchFamily="50" charset="-127"/>
                <a:ea typeface="Pretendard" panose="02000503000000020004" pitchFamily="50" charset="-127"/>
                <a:cs typeface="Pretendard" panose="02000503000000020004" pitchFamily="50" charset="-127"/>
              </a:rPr>
              <a:t>부동산</a:t>
            </a:r>
            <a:endParaRPr lang="en-US" altLang="ko-KR" b="1" dirty="0" smtClean="0">
              <a:latin typeface="Pretendard" panose="02000503000000020004" pitchFamily="50" charset="-127"/>
              <a:ea typeface="Pretendard" panose="02000503000000020004" pitchFamily="50" charset="-127"/>
              <a:cs typeface="Pretendard" panose="02000503000000020004" pitchFamily="50" charset="-127"/>
            </a:endParaRPr>
          </a:p>
          <a:p>
            <a:r>
              <a:rPr lang="ko-KR" altLang="en-US" b="1" dirty="0" smtClean="0">
                <a:latin typeface="Pretendard" panose="02000503000000020004" pitchFamily="50" charset="-127"/>
                <a:ea typeface="Pretendard" panose="02000503000000020004" pitchFamily="50" charset="-127"/>
                <a:cs typeface="Pretendard" panose="02000503000000020004" pitchFamily="50" charset="-127"/>
              </a:rPr>
              <a:t>중개인</a:t>
            </a:r>
            <a:endParaRPr lang="ko-KR" altLang="en-US" b="1"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1" name="그룹 10"/>
          <p:cNvGrpSpPr/>
          <p:nvPr/>
        </p:nvGrpSpPr>
        <p:grpSpPr>
          <a:xfrm>
            <a:off x="7932277" y="3955191"/>
            <a:ext cx="2448272" cy="2189425"/>
            <a:chOff x="7924652" y="3945683"/>
            <a:chExt cx="2448272" cy="2189425"/>
          </a:xfrm>
        </p:grpSpPr>
        <p:grpSp>
          <p:nvGrpSpPr>
            <p:cNvPr id="75" name="그룹 74"/>
            <p:cNvGrpSpPr/>
            <p:nvPr/>
          </p:nvGrpSpPr>
          <p:grpSpPr>
            <a:xfrm>
              <a:off x="7924652" y="3945683"/>
              <a:ext cx="2448272" cy="643365"/>
              <a:chOff x="7926656" y="3934410"/>
              <a:chExt cx="2448272" cy="643365"/>
            </a:xfrm>
          </p:grpSpPr>
          <p:sp>
            <p:nvSpPr>
              <p:cNvPr id="79" name="모서리가 둥근 직사각형 78"/>
              <p:cNvSpPr/>
              <p:nvPr/>
            </p:nvSpPr>
            <p:spPr>
              <a:xfrm>
                <a:off x="7926656" y="3934410"/>
                <a:ext cx="2448272" cy="643365"/>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80" name="직사각형 79"/>
              <p:cNvSpPr/>
              <p:nvPr/>
            </p:nvSpPr>
            <p:spPr>
              <a:xfrm>
                <a:off x="8305047" y="4071426"/>
                <a:ext cx="1691490"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주택 매매 거래량</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88" name="그룹 87"/>
            <p:cNvGrpSpPr/>
            <p:nvPr/>
          </p:nvGrpSpPr>
          <p:grpSpPr>
            <a:xfrm>
              <a:off x="7924652" y="4716019"/>
              <a:ext cx="2448272" cy="643365"/>
              <a:chOff x="7926656" y="3934410"/>
              <a:chExt cx="2448272" cy="643365"/>
            </a:xfrm>
          </p:grpSpPr>
          <p:sp>
            <p:nvSpPr>
              <p:cNvPr id="89" name="모서리가 둥근 직사각형 88"/>
              <p:cNvSpPr/>
              <p:nvPr/>
            </p:nvSpPr>
            <p:spPr>
              <a:xfrm>
                <a:off x="7926656" y="3934410"/>
                <a:ext cx="2448272" cy="643365"/>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0" name="직사각형 89"/>
              <p:cNvSpPr/>
              <p:nvPr/>
            </p:nvSpPr>
            <p:spPr>
              <a:xfrm>
                <a:off x="8305047" y="4071426"/>
                <a:ext cx="1691490" cy="369332"/>
              </a:xfrm>
              <a:prstGeom prst="rect">
                <a:avLst/>
              </a:prstGeom>
            </p:spPr>
            <p:txBody>
              <a:bodyPr wrap="none" anchor="ctr">
                <a:spAutoFit/>
              </a:bodyPr>
              <a:lstStyle/>
              <a:p>
                <a:pPr algn="ctr"/>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토지 매매 거래량</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91" name="그룹 90"/>
            <p:cNvGrpSpPr/>
            <p:nvPr/>
          </p:nvGrpSpPr>
          <p:grpSpPr>
            <a:xfrm>
              <a:off x="7924652" y="5491743"/>
              <a:ext cx="2448272" cy="643365"/>
              <a:chOff x="7926656" y="3934410"/>
              <a:chExt cx="2448272" cy="643365"/>
            </a:xfrm>
          </p:grpSpPr>
          <p:sp>
            <p:nvSpPr>
              <p:cNvPr id="92" name="모서리가 둥근 직사각형 91"/>
              <p:cNvSpPr/>
              <p:nvPr/>
            </p:nvSpPr>
            <p:spPr>
              <a:xfrm>
                <a:off x="7926656" y="3934410"/>
                <a:ext cx="2448272" cy="643365"/>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3" name="직사각형 92"/>
              <p:cNvSpPr/>
              <p:nvPr/>
            </p:nvSpPr>
            <p:spPr>
              <a:xfrm>
                <a:off x="8404436" y="4071426"/>
                <a:ext cx="1492716" cy="369332"/>
              </a:xfrm>
              <a:prstGeom prst="rect">
                <a:avLst/>
              </a:prstGeom>
            </p:spPr>
            <p:txBody>
              <a:bodyPr wrap="none" anchor="ctr">
                <a:spAutoFit/>
              </a:bodyPr>
              <a:lstStyle/>
              <a:p>
                <a:pPr algn="ctr"/>
                <a:r>
                  <a:rPr lang="ko-KR" altLang="en-US"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주변 시세 확인</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sp>
        <p:nvSpPr>
          <p:cNvPr id="71" name="왼쪽/오른쪽 화살표 70"/>
          <p:cNvSpPr/>
          <p:nvPr/>
        </p:nvSpPr>
        <p:spPr>
          <a:xfrm>
            <a:off x="2838447" y="2135561"/>
            <a:ext cx="1258803" cy="672726"/>
          </a:xfrm>
          <a:prstGeom prst="leftRightArrow">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2" name="직사각형 71"/>
          <p:cNvSpPr/>
          <p:nvPr/>
        </p:nvSpPr>
        <p:spPr>
          <a:xfrm>
            <a:off x="2977971" y="1436864"/>
            <a:ext cx="979755" cy="369332"/>
          </a:xfrm>
          <a:prstGeom prst="rect">
            <a:avLst/>
          </a:prstGeom>
        </p:spPr>
        <p:txBody>
          <a:bodyPr wrap="none">
            <a:spAutoFit/>
          </a:bodyPr>
          <a:lstStyle/>
          <a:p>
            <a:r>
              <a:rPr lang="ko-KR" altLang="en-US" b="1" dirty="0" smtClean="0">
                <a:latin typeface="Pretendard" panose="02000503000000020004" pitchFamily="50" charset="-127"/>
                <a:ea typeface="Pretendard" panose="02000503000000020004" pitchFamily="50" charset="-127"/>
                <a:cs typeface="Pretendard" panose="02000503000000020004" pitchFamily="50" charset="-127"/>
              </a:rPr>
              <a:t>시중은행</a:t>
            </a:r>
            <a:endParaRPr lang="ko-KR" altLang="en-US" b="1" dirty="0">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2201328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사각형: 둥근 모서리 79">
            <a:extLst>
              <a:ext uri="{FF2B5EF4-FFF2-40B4-BE49-F238E27FC236}">
                <a16:creationId xmlns:a16="http://schemas.microsoft.com/office/drawing/2014/main" id="{949D3F7C-9CC4-2775-5C69-19F507C303B6}"/>
              </a:ext>
            </a:extLst>
          </p:cNvPr>
          <p:cNvSpPr/>
          <p:nvPr/>
        </p:nvSpPr>
        <p:spPr>
          <a:xfrm>
            <a:off x="207339"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15"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4000458"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경제 변수</a:t>
            </a:r>
            <a:endParaRPr lang="ko-KR" altLang="en-US" dirty="0"/>
          </a:p>
        </p:txBody>
      </p:sp>
      <p:grpSp>
        <p:nvGrpSpPr>
          <p:cNvPr id="19" name="그룹 18"/>
          <p:cNvGrpSpPr/>
          <p:nvPr/>
        </p:nvGrpSpPr>
        <p:grpSpPr>
          <a:xfrm>
            <a:off x="4393382" y="136107"/>
            <a:ext cx="7497166" cy="335081"/>
            <a:chOff x="4393382" y="136107"/>
            <a:chExt cx="7497166" cy="335081"/>
          </a:xfrm>
        </p:grpSpPr>
        <p:sp>
          <p:nvSpPr>
            <p:cNvPr id="20"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21"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22"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24"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graphicFrame>
        <p:nvGraphicFramePr>
          <p:cNvPr id="32" name="차트 31"/>
          <p:cNvGraphicFramePr>
            <a:graphicFrameLocks/>
          </p:cNvGraphicFramePr>
          <p:nvPr>
            <p:extLst>
              <p:ext uri="{D42A27DB-BD31-4B8C-83A1-F6EECF244321}">
                <p14:modId xmlns:p14="http://schemas.microsoft.com/office/powerpoint/2010/main" val="4038288393"/>
              </p:ext>
            </p:extLst>
          </p:nvPr>
        </p:nvGraphicFramePr>
        <p:xfrm>
          <a:off x="529007" y="1260491"/>
          <a:ext cx="11133986" cy="4697554"/>
        </p:xfrm>
        <a:graphic>
          <a:graphicData uri="http://schemas.openxmlformats.org/drawingml/2006/chart">
            <c:chart xmlns:c="http://schemas.openxmlformats.org/drawingml/2006/chart" xmlns:r="http://schemas.openxmlformats.org/officeDocument/2006/relationships" r:id="rId3"/>
          </a:graphicData>
        </a:graphic>
      </p:graphicFrame>
      <p:sp>
        <p:nvSpPr>
          <p:cNvPr id="34" name="모서리가 둥근 직사각형 33"/>
          <p:cNvSpPr/>
          <p:nvPr/>
        </p:nvSpPr>
        <p:spPr>
          <a:xfrm>
            <a:off x="529007" y="732958"/>
            <a:ext cx="11133986" cy="527533"/>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 name="직사각형 3"/>
          <p:cNvSpPr/>
          <p:nvPr/>
        </p:nvSpPr>
        <p:spPr>
          <a:xfrm>
            <a:off x="2693466" y="812058"/>
            <a:ext cx="6805068" cy="369332"/>
          </a:xfrm>
          <a:prstGeom prst="rect">
            <a:avLst/>
          </a:prstGeom>
        </p:spPr>
        <p:txBody>
          <a:bodyPr wrap="none">
            <a:spAutoFit/>
          </a:bodyPr>
          <a:lstStyle/>
          <a:p>
            <a:r>
              <a:rPr lang="ko-KR" altLang="en-US" dirty="0" smtClean="0">
                <a:solidFill>
                  <a:schemeClr val="bg1"/>
                </a:solidFill>
              </a:rPr>
              <a:t>실거래가격지수 </a:t>
            </a:r>
            <a:r>
              <a:rPr lang="en-US" altLang="ko-KR" dirty="0" smtClean="0">
                <a:solidFill>
                  <a:schemeClr val="bg1"/>
                </a:solidFill>
              </a:rPr>
              <a:t>/ </a:t>
            </a:r>
            <a:r>
              <a:rPr lang="ko-KR" altLang="en-US" dirty="0" smtClean="0">
                <a:solidFill>
                  <a:schemeClr val="bg1"/>
                </a:solidFill>
              </a:rPr>
              <a:t>기준금리 </a:t>
            </a:r>
            <a:r>
              <a:rPr lang="en-US" altLang="ko-KR" dirty="0" smtClean="0">
                <a:solidFill>
                  <a:schemeClr val="bg1"/>
                </a:solidFill>
              </a:rPr>
              <a:t>/ </a:t>
            </a:r>
            <a:r>
              <a:rPr lang="ko-KR" altLang="en-US" dirty="0" smtClean="0">
                <a:solidFill>
                  <a:schemeClr val="bg1"/>
                </a:solidFill>
              </a:rPr>
              <a:t>소비자물가지수 비교 </a:t>
            </a:r>
            <a:r>
              <a:rPr lang="en-US" altLang="ko-KR" dirty="0" smtClean="0">
                <a:solidFill>
                  <a:schemeClr val="bg1"/>
                </a:solidFill>
              </a:rPr>
              <a:t>(0~1 </a:t>
            </a:r>
            <a:r>
              <a:rPr lang="ko-KR" altLang="en-US" dirty="0" smtClean="0">
                <a:solidFill>
                  <a:schemeClr val="bg1"/>
                </a:solidFill>
              </a:rPr>
              <a:t>표준화</a:t>
            </a:r>
            <a:r>
              <a:rPr lang="en-US" altLang="ko-KR" dirty="0" smtClean="0">
                <a:solidFill>
                  <a:schemeClr val="bg1"/>
                </a:solidFill>
              </a:rPr>
              <a:t>)</a:t>
            </a:r>
            <a:endParaRPr lang="ko-KR" altLang="en-US" dirty="0">
              <a:solidFill>
                <a:schemeClr val="bg1"/>
              </a:solidFill>
            </a:endParaRPr>
          </a:p>
        </p:txBody>
      </p:sp>
      <p:sp>
        <p:nvSpPr>
          <p:cNvPr id="6" name="타원 5"/>
          <p:cNvSpPr/>
          <p:nvPr/>
        </p:nvSpPr>
        <p:spPr>
          <a:xfrm>
            <a:off x="5320253" y="3573016"/>
            <a:ext cx="648072" cy="64807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p:cNvSpPr/>
          <p:nvPr/>
        </p:nvSpPr>
        <p:spPr>
          <a:xfrm>
            <a:off x="6264469" y="3356992"/>
            <a:ext cx="648072" cy="64807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9150072" y="1244898"/>
            <a:ext cx="1456968" cy="353777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p:cNvGrpSpPr/>
          <p:nvPr/>
        </p:nvGrpSpPr>
        <p:grpSpPr>
          <a:xfrm>
            <a:off x="983432" y="1340768"/>
            <a:ext cx="2495968" cy="841208"/>
            <a:chOff x="4848016" y="1484784"/>
            <a:chExt cx="2495968" cy="841208"/>
          </a:xfrm>
        </p:grpSpPr>
        <p:grpSp>
          <p:nvGrpSpPr>
            <p:cNvPr id="9" name="그룹 8"/>
            <p:cNvGrpSpPr/>
            <p:nvPr/>
          </p:nvGrpSpPr>
          <p:grpSpPr>
            <a:xfrm>
              <a:off x="4848016" y="1484784"/>
              <a:ext cx="2495968" cy="369332"/>
              <a:chOff x="5040192" y="1484784"/>
              <a:chExt cx="2495968" cy="369332"/>
            </a:xfrm>
          </p:grpSpPr>
          <p:sp>
            <p:nvSpPr>
              <p:cNvPr id="8" name="TextBox 7"/>
              <p:cNvSpPr txBox="1"/>
              <p:nvPr/>
            </p:nvSpPr>
            <p:spPr>
              <a:xfrm>
                <a:off x="5341328" y="1484784"/>
                <a:ext cx="2194832" cy="369332"/>
              </a:xfrm>
              <a:prstGeom prst="rect">
                <a:avLst/>
              </a:prstGeom>
              <a:noFill/>
            </p:spPr>
            <p:txBody>
              <a:bodyPr wrap="none" rtlCol="0">
                <a:spAutoFit/>
              </a:bodyPr>
              <a:lstStyle/>
              <a:p>
                <a:r>
                  <a:rPr lang="ko-KR" altLang="en-US" dirty="0" smtClean="0"/>
                  <a:t>기준금리 상승 구간</a:t>
                </a:r>
                <a:endParaRPr lang="ko-KR" altLang="en-US" dirty="0"/>
              </a:p>
            </p:txBody>
          </p:sp>
          <p:sp>
            <p:nvSpPr>
              <p:cNvPr id="39" name="타원 38"/>
              <p:cNvSpPr/>
              <p:nvPr/>
            </p:nvSpPr>
            <p:spPr>
              <a:xfrm>
                <a:off x="5040192" y="1506248"/>
                <a:ext cx="326404" cy="326404"/>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9"/>
            <p:cNvGrpSpPr/>
            <p:nvPr/>
          </p:nvGrpSpPr>
          <p:grpSpPr>
            <a:xfrm>
              <a:off x="4848016" y="1956660"/>
              <a:ext cx="2495968" cy="369332"/>
              <a:chOff x="4848016" y="1956660"/>
              <a:chExt cx="2495968" cy="369332"/>
            </a:xfrm>
          </p:grpSpPr>
          <p:sp>
            <p:nvSpPr>
              <p:cNvPr id="41" name="TextBox 40"/>
              <p:cNvSpPr txBox="1"/>
              <p:nvPr/>
            </p:nvSpPr>
            <p:spPr>
              <a:xfrm>
                <a:off x="5149152" y="1956660"/>
                <a:ext cx="2194832" cy="369332"/>
              </a:xfrm>
              <a:prstGeom prst="rect">
                <a:avLst/>
              </a:prstGeom>
              <a:noFill/>
            </p:spPr>
            <p:txBody>
              <a:bodyPr wrap="none" rtlCol="0">
                <a:spAutoFit/>
              </a:bodyPr>
              <a:lstStyle/>
              <a:p>
                <a:r>
                  <a:rPr lang="ko-KR" altLang="en-US" dirty="0" smtClean="0"/>
                  <a:t>기준금리 하락 구간</a:t>
                </a:r>
                <a:endParaRPr lang="ko-KR" altLang="en-US" dirty="0"/>
              </a:p>
            </p:txBody>
          </p:sp>
          <p:sp>
            <p:nvSpPr>
              <p:cNvPr id="42" name="타원 41"/>
              <p:cNvSpPr/>
              <p:nvPr/>
            </p:nvSpPr>
            <p:spPr>
              <a:xfrm>
                <a:off x="4848016" y="1978124"/>
                <a:ext cx="326404" cy="32640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3" name="타원 42"/>
          <p:cNvSpPr/>
          <p:nvPr/>
        </p:nvSpPr>
        <p:spPr>
          <a:xfrm>
            <a:off x="3868515" y="3609268"/>
            <a:ext cx="648072" cy="648072"/>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7104112" y="1260490"/>
            <a:ext cx="919749" cy="3537778"/>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2057948" y="2824489"/>
            <a:ext cx="648072" cy="648072"/>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p:cNvSpPr/>
          <p:nvPr/>
        </p:nvSpPr>
        <p:spPr>
          <a:xfrm>
            <a:off x="2783817" y="3243647"/>
            <a:ext cx="648072" cy="648072"/>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4080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7367069" y="764705"/>
            <a:ext cx="4362117" cy="5887296"/>
          </a:xfrm>
          <a:prstGeom prst="roundRect">
            <a:avLst>
              <a:gd name="adj" fmla="val 4472"/>
            </a:avLst>
          </a:prstGeom>
          <a:solidFill>
            <a:srgbClr val="FFFFFF">
              <a:shade val="85000"/>
            </a:srgbClr>
          </a:solidFill>
          <a:ln w="3175">
            <a:solidFill>
              <a:schemeClr val="tx1"/>
            </a:solidFill>
          </a:ln>
          <a:effectLst/>
        </p:spPr>
      </p:pic>
      <p:sp>
        <p:nvSpPr>
          <p:cNvPr id="1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2992346"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smtClean="0">
                <a:latin typeface="Pretendard" panose="02000503000000020004" pitchFamily="50" charset="-127"/>
                <a:ea typeface="Pretendard" panose="02000503000000020004" pitchFamily="50" charset="-127"/>
              </a:rPr>
              <a:t>경제 </a:t>
            </a:r>
            <a:r>
              <a:rPr lang="ko-KR" altLang="en-US" dirty="0">
                <a:latin typeface="Pretendard" panose="02000503000000020004" pitchFamily="50" charset="-127"/>
                <a:ea typeface="Pretendard" panose="02000503000000020004" pitchFamily="50" charset="-127"/>
              </a:rPr>
              <a:t>변수 </a:t>
            </a:r>
            <a:r>
              <a:rPr lang="en-US" altLang="ko-KR" dirty="0" smtClean="0"/>
              <a:t>– </a:t>
            </a:r>
            <a:r>
              <a:rPr lang="ko-KR" altLang="en-US" dirty="0" smtClean="0"/>
              <a:t>검토 중</a:t>
            </a:r>
            <a:endParaRPr lang="ko-KR" altLang="en-US" dirty="0"/>
          </a:p>
        </p:txBody>
      </p:sp>
      <p:grpSp>
        <p:nvGrpSpPr>
          <p:cNvPr id="13" name="그룹 12"/>
          <p:cNvGrpSpPr/>
          <p:nvPr/>
        </p:nvGrpSpPr>
        <p:grpSpPr>
          <a:xfrm>
            <a:off x="4393382" y="136107"/>
            <a:ext cx="7497166" cy="335081"/>
            <a:chOff x="4393382" y="136107"/>
            <a:chExt cx="7497166" cy="335081"/>
          </a:xfrm>
        </p:grpSpPr>
        <p:sp>
          <p:nvSpPr>
            <p:cNvPr id="14"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5"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6"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7"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18" name="사각형: 둥근 모서리 79">
            <a:extLst>
              <a:ext uri="{FF2B5EF4-FFF2-40B4-BE49-F238E27FC236}">
                <a16:creationId xmlns:a16="http://schemas.microsoft.com/office/drawing/2014/main" id="{949D3F7C-9CC4-2775-5C69-19F507C303B6}"/>
              </a:ext>
            </a:extLst>
          </p:cNvPr>
          <p:cNvSpPr/>
          <p:nvPr/>
        </p:nvSpPr>
        <p:spPr>
          <a:xfrm>
            <a:off x="623392" y="764705"/>
            <a:ext cx="6336704" cy="5887296"/>
          </a:xfrm>
          <a:prstGeom prst="roundRect">
            <a:avLst>
              <a:gd name="adj" fmla="val 502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20" name="그룹 19"/>
          <p:cNvGrpSpPr/>
          <p:nvPr/>
        </p:nvGrpSpPr>
        <p:grpSpPr>
          <a:xfrm>
            <a:off x="1019436" y="3856103"/>
            <a:ext cx="5544616" cy="2568899"/>
            <a:chOff x="983432" y="3796508"/>
            <a:chExt cx="5544616" cy="2568899"/>
          </a:xfrm>
        </p:grpSpPr>
        <p:sp>
          <p:nvSpPr>
            <p:cNvPr id="40" name="모서리가 둥근 직사각형 39"/>
            <p:cNvSpPr/>
            <p:nvPr/>
          </p:nvSpPr>
          <p:spPr>
            <a:xfrm>
              <a:off x="983432" y="4061151"/>
              <a:ext cx="5544616" cy="2304256"/>
            </a:xfrm>
            <a:prstGeom prst="roundRect">
              <a:avLst>
                <a:gd name="adj" fmla="val 7986"/>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1" name="그룹 40"/>
            <p:cNvGrpSpPr/>
            <p:nvPr/>
          </p:nvGrpSpPr>
          <p:grpSpPr>
            <a:xfrm>
              <a:off x="1587983" y="4638461"/>
              <a:ext cx="4335515" cy="1149636"/>
              <a:chOff x="916238" y="4630966"/>
              <a:chExt cx="4335515" cy="1149636"/>
            </a:xfrm>
          </p:grpSpPr>
          <p:sp>
            <p:nvSpPr>
              <p:cNvPr id="44" name="모서리가 둥근 직사각형 43"/>
              <p:cNvSpPr/>
              <p:nvPr/>
            </p:nvSpPr>
            <p:spPr>
              <a:xfrm>
                <a:off x="916238" y="4630966"/>
                <a:ext cx="4335515" cy="114963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5" name="직사각형 44"/>
              <p:cNvSpPr/>
              <p:nvPr/>
            </p:nvSpPr>
            <p:spPr>
              <a:xfrm>
                <a:off x="2190161" y="4821064"/>
                <a:ext cx="1787669" cy="769441"/>
              </a:xfrm>
              <a:prstGeom prst="rect">
                <a:avLst/>
              </a:prstGeom>
            </p:spPr>
            <p:txBody>
              <a:bodyPr wrap="none">
                <a:spAutoFit/>
              </a:bodyPr>
              <a:lstStyle/>
              <a:p>
                <a:r>
                  <a:rPr lang="ko-KR" altLang="en-US" sz="4400"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검토 중</a:t>
                </a:r>
                <a:endParaRPr lang="ko-KR" altLang="en-US" sz="4400" dirty="0"/>
              </a:p>
            </p:txBody>
          </p:sp>
        </p:grpSp>
        <p:sp>
          <p:nvSpPr>
            <p:cNvPr id="42" name="모서리가 둥근 직사각형 41"/>
            <p:cNvSpPr/>
            <p:nvPr/>
          </p:nvSpPr>
          <p:spPr>
            <a:xfrm>
              <a:off x="2739479" y="3796508"/>
              <a:ext cx="2032522" cy="53895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43" name="직사각형 42"/>
            <p:cNvSpPr/>
            <p:nvPr/>
          </p:nvSpPr>
          <p:spPr>
            <a:xfrm>
              <a:off x="2881142" y="3881321"/>
              <a:ext cx="1749197" cy="369332"/>
            </a:xfrm>
            <a:prstGeom prst="rect">
              <a:avLst/>
            </a:prstGeom>
          </p:spPr>
          <p:txBody>
            <a:bodyPr wrap="none">
              <a:spAutoFit/>
            </a:bodyPr>
            <a:lstStyle/>
            <a:p>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신규 추가 및 제거</a:t>
              </a:r>
              <a:endPar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22" name="모서리가 둥근 직사각형 21"/>
          <p:cNvSpPr/>
          <p:nvPr/>
        </p:nvSpPr>
        <p:spPr>
          <a:xfrm>
            <a:off x="1019436" y="1256347"/>
            <a:ext cx="5544616" cy="2304256"/>
          </a:xfrm>
          <a:prstGeom prst="roundRect">
            <a:avLst>
              <a:gd name="adj" fmla="val 7986"/>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2775483" y="991704"/>
            <a:ext cx="2032522" cy="538958"/>
            <a:chOff x="2667471" y="1017834"/>
            <a:chExt cx="2032522" cy="538958"/>
          </a:xfrm>
        </p:grpSpPr>
        <p:sp>
          <p:nvSpPr>
            <p:cNvPr id="38" name="모서리가 둥근 직사각형 37"/>
            <p:cNvSpPr/>
            <p:nvPr/>
          </p:nvSpPr>
          <p:spPr>
            <a:xfrm>
              <a:off x="2667471" y="1017834"/>
              <a:ext cx="2032522" cy="53895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9" name="직사각형 38"/>
            <p:cNvSpPr/>
            <p:nvPr/>
          </p:nvSpPr>
          <p:spPr>
            <a:xfrm>
              <a:off x="3392627" y="1102647"/>
              <a:ext cx="582211" cy="369332"/>
            </a:xfrm>
            <a:prstGeom prst="rect">
              <a:avLst/>
            </a:prstGeom>
          </p:spPr>
          <p:txBody>
            <a:bodyPr wrap="none">
              <a:spAutoFit/>
            </a:bodyPr>
            <a:lstStyle/>
            <a:p>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기존</a:t>
              </a:r>
            </a:p>
          </p:txBody>
        </p:sp>
      </p:grpSp>
      <p:sp>
        <p:nvSpPr>
          <p:cNvPr id="36" name="모서리가 둥근 직사각형 35"/>
          <p:cNvSpPr/>
          <p:nvPr/>
        </p:nvSpPr>
        <p:spPr>
          <a:xfrm>
            <a:off x="1191975" y="1741145"/>
            <a:ext cx="2446936" cy="64884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7" name="직사각형 36"/>
          <p:cNvSpPr/>
          <p:nvPr/>
        </p:nvSpPr>
        <p:spPr>
          <a:xfrm>
            <a:off x="1925566" y="1880902"/>
            <a:ext cx="979755" cy="369332"/>
          </a:xfrm>
          <a:prstGeom prst="rect">
            <a:avLst/>
          </a:prstGeom>
        </p:spPr>
        <p:txBody>
          <a:bodyPr wrap="none" anchor="ctr">
            <a:spAutoFit/>
          </a:bodyPr>
          <a:lstStyle/>
          <a:p>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기준금리</a:t>
            </a:r>
            <a:endPar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4" name="모서리가 둥근 직사각형 33"/>
          <p:cNvSpPr/>
          <p:nvPr/>
        </p:nvSpPr>
        <p:spPr>
          <a:xfrm>
            <a:off x="3944577" y="1741145"/>
            <a:ext cx="2446936" cy="64884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5" name="직사각형 34"/>
          <p:cNvSpPr/>
          <p:nvPr/>
        </p:nvSpPr>
        <p:spPr>
          <a:xfrm>
            <a:off x="4280623" y="1880902"/>
            <a:ext cx="1774845" cy="369332"/>
          </a:xfrm>
          <a:prstGeom prst="rect">
            <a:avLst/>
          </a:prstGeom>
        </p:spPr>
        <p:txBody>
          <a:bodyPr wrap="none">
            <a:spAutoFit/>
          </a:bodyPr>
          <a:lstStyle/>
          <a:p>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주택부담구입지수</a:t>
            </a:r>
            <a:endPar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1" name="모서리가 둥근 직사각형 30"/>
          <p:cNvSpPr/>
          <p:nvPr/>
        </p:nvSpPr>
        <p:spPr>
          <a:xfrm>
            <a:off x="1191975" y="2570767"/>
            <a:ext cx="2446936" cy="64884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2" name="직사각형 31"/>
          <p:cNvSpPr/>
          <p:nvPr/>
        </p:nvSpPr>
        <p:spPr>
          <a:xfrm>
            <a:off x="1627407" y="2710524"/>
            <a:ext cx="1576072" cy="369332"/>
          </a:xfrm>
          <a:prstGeom prst="rect">
            <a:avLst/>
          </a:prstGeom>
        </p:spPr>
        <p:txBody>
          <a:bodyPr wrap="none" anchor="ctr">
            <a:spAutoFit/>
          </a:bodyPr>
          <a:lstStyle/>
          <a:p>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예적금담보대출</a:t>
            </a:r>
            <a:endParaRPr lang="ko-KR" altLang="en-US" dirty="0"/>
          </a:p>
        </p:txBody>
      </p:sp>
      <p:sp>
        <p:nvSpPr>
          <p:cNvPr id="29" name="모서리가 둥근 직사각형 28"/>
          <p:cNvSpPr/>
          <p:nvPr/>
        </p:nvSpPr>
        <p:spPr>
          <a:xfrm>
            <a:off x="3944577" y="2570767"/>
            <a:ext cx="2446936" cy="648846"/>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0" name="직사각형 29"/>
          <p:cNvSpPr/>
          <p:nvPr/>
        </p:nvSpPr>
        <p:spPr>
          <a:xfrm>
            <a:off x="4479395" y="2710524"/>
            <a:ext cx="1377300" cy="369332"/>
          </a:xfrm>
          <a:prstGeom prst="rect">
            <a:avLst/>
          </a:prstGeom>
        </p:spPr>
        <p:txBody>
          <a:bodyPr wrap="none" anchor="ctr">
            <a:spAutoFit/>
          </a:bodyPr>
          <a:lstStyle/>
          <a:p>
            <a:r>
              <a:rPr lang="ko-KR" altLang="en-US" dirty="0" smtClean="0">
                <a:solidFill>
                  <a:schemeClr val="bg1"/>
                </a:solidFill>
                <a:latin typeface="Pretendard" panose="02000503000000020004" pitchFamily="50" charset="-127"/>
                <a:ea typeface="Pretendard" panose="02000503000000020004" pitchFamily="50" charset="-127"/>
                <a:cs typeface="Pretendard" panose="02000503000000020004" pitchFamily="50" charset="-127"/>
              </a:rPr>
              <a:t>주택담보대출</a:t>
            </a:r>
            <a:endParaRPr lang="ko-KR" altLang="en-US" dirty="0"/>
          </a:p>
        </p:txBody>
      </p:sp>
    </p:spTree>
    <p:extLst>
      <p:ext uri="{BB962C8B-B14F-4D97-AF65-F5344CB8AC3E}">
        <p14:creationId xmlns:p14="http://schemas.microsoft.com/office/powerpoint/2010/main" val="37759477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2992346" cy="404431"/>
          </a:xfrm>
        </p:spPr>
        <p:txBody>
          <a:bodyPr/>
          <a:lstStyle/>
          <a:p>
            <a:r>
              <a:rPr lang="en-US" altLang="ko-KR" dirty="0" smtClean="0">
                <a:latin typeface="Pretendard" panose="02000503000000020004" pitchFamily="50" charset="-127"/>
                <a:ea typeface="Pretendard" panose="02000503000000020004" pitchFamily="50" charset="-127"/>
              </a:rPr>
              <a:t>IV. </a:t>
            </a:r>
            <a:r>
              <a:rPr lang="ko-KR" altLang="en-US" dirty="0" smtClean="0">
                <a:latin typeface="Pretendard" panose="02000503000000020004" pitchFamily="50" charset="-127"/>
                <a:ea typeface="Pretendard" panose="02000503000000020004" pitchFamily="50" charset="-127"/>
              </a:rPr>
              <a:t>정리</a:t>
            </a:r>
            <a:endParaRPr lang="ko-KR" altLang="en-US" dirty="0"/>
          </a:p>
        </p:txBody>
      </p:sp>
      <p:sp>
        <p:nvSpPr>
          <p:cNvPr id="52"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53"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54"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55"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정리</a:t>
            </a:r>
          </a:p>
        </p:txBody>
      </p:sp>
      <p:grpSp>
        <p:nvGrpSpPr>
          <p:cNvPr id="2" name="그룹 1"/>
          <p:cNvGrpSpPr/>
          <p:nvPr/>
        </p:nvGrpSpPr>
        <p:grpSpPr>
          <a:xfrm>
            <a:off x="256639" y="620688"/>
            <a:ext cx="11678722" cy="5853890"/>
            <a:chOff x="256639" y="664463"/>
            <a:chExt cx="11678722" cy="5853890"/>
          </a:xfrm>
        </p:grpSpPr>
        <p:grpSp>
          <p:nvGrpSpPr>
            <p:cNvPr id="6" name="그룹 5"/>
            <p:cNvGrpSpPr/>
            <p:nvPr/>
          </p:nvGrpSpPr>
          <p:grpSpPr>
            <a:xfrm>
              <a:off x="3005667" y="664463"/>
              <a:ext cx="6180666" cy="5829373"/>
              <a:chOff x="3005667" y="620688"/>
              <a:chExt cx="6180666" cy="5829373"/>
            </a:xfrm>
          </p:grpSpPr>
          <p:sp>
            <p:nvSpPr>
              <p:cNvPr id="15" name="육각형 14">
                <a:extLst>
                  <a:ext uri="{FF2B5EF4-FFF2-40B4-BE49-F238E27FC236}">
                    <a16:creationId xmlns:a16="http://schemas.microsoft.com/office/drawing/2014/main" id="{E8B3E57C-3AD1-3B1B-B96F-7ABEF21E9AC2}"/>
                  </a:ext>
                </a:extLst>
              </p:cNvPr>
              <p:cNvSpPr/>
              <p:nvPr/>
            </p:nvSpPr>
            <p:spPr>
              <a:xfrm rot="10800000">
                <a:off x="3005667" y="1121899"/>
                <a:ext cx="6180666" cy="5328162"/>
              </a:xfrm>
              <a:prstGeom prst="hexagon">
                <a:avLst>
                  <a:gd name="adj" fmla="val 29795"/>
                  <a:gd name="vf" fmla="val 115470"/>
                </a:avLst>
              </a:prstGeom>
              <a:solidFill>
                <a:sysClr val="window" lastClr="FFFFFF"/>
              </a:solidFill>
              <a:ln w="28575" cap="flat" cmpd="sng" algn="ctr">
                <a:solidFill>
                  <a:srgbClr val="404040"/>
                </a:solidFill>
                <a:prstDash val="sysDash"/>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TextBox 39">
                <a:extLst>
                  <a:ext uri="{FF2B5EF4-FFF2-40B4-BE49-F238E27FC236}">
                    <a16:creationId xmlns:a16="http://schemas.microsoft.com/office/drawing/2014/main" id="{F0A097CF-F904-79E3-EC4D-54F32CB741BA}"/>
                  </a:ext>
                </a:extLst>
              </p:cNvPr>
              <p:cNvSpPr txBox="1"/>
              <p:nvPr/>
            </p:nvSpPr>
            <p:spPr>
              <a:xfrm>
                <a:off x="5294045" y="1969179"/>
                <a:ext cx="1603910" cy="461665"/>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부동산 지표</a:t>
                </a:r>
                <a:endParaRPr lang="en-US" altLang="ko-KR"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7" name="TextBox 39">
                <a:extLst>
                  <a:ext uri="{FF2B5EF4-FFF2-40B4-BE49-F238E27FC236}">
                    <a16:creationId xmlns:a16="http://schemas.microsoft.com/office/drawing/2014/main" id="{D7857376-8F82-59F8-51C3-D0511A2F56CC}"/>
                  </a:ext>
                </a:extLst>
              </p:cNvPr>
              <p:cNvSpPr txBox="1"/>
              <p:nvPr/>
            </p:nvSpPr>
            <p:spPr>
              <a:xfrm rot="1828297">
                <a:off x="6884240" y="4230738"/>
                <a:ext cx="1492962" cy="830997"/>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400" b="1" dirty="0" err="1">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머신러닝</a:t>
                </a:r>
                <a:r>
                  <a:rPr lang="ko-KR" altLang="en-US"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 알고리즘</a:t>
                </a:r>
                <a:endParaRPr lang="en-US" altLang="ko-KR"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8" name="TextBox 39">
                <a:extLst>
                  <a:ext uri="{FF2B5EF4-FFF2-40B4-BE49-F238E27FC236}">
                    <a16:creationId xmlns:a16="http://schemas.microsoft.com/office/drawing/2014/main" id="{4333782E-082B-799F-09DA-AC8EBBF0A272}"/>
                  </a:ext>
                </a:extLst>
              </p:cNvPr>
              <p:cNvSpPr txBox="1"/>
              <p:nvPr/>
            </p:nvSpPr>
            <p:spPr>
              <a:xfrm>
                <a:off x="5307760" y="5419639"/>
                <a:ext cx="1576480" cy="461665"/>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사회 지표</a:t>
                </a:r>
                <a:endParaRPr lang="en-US" altLang="ko-KR"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9" name="TextBox 39">
                <a:extLst>
                  <a:ext uri="{FF2B5EF4-FFF2-40B4-BE49-F238E27FC236}">
                    <a16:creationId xmlns:a16="http://schemas.microsoft.com/office/drawing/2014/main" id="{4960F247-89AC-6677-D98E-039A641913BD}"/>
                  </a:ext>
                </a:extLst>
              </p:cNvPr>
              <p:cNvSpPr txBox="1"/>
              <p:nvPr/>
            </p:nvSpPr>
            <p:spPr>
              <a:xfrm rot="19770476">
                <a:off x="3725623" y="4440804"/>
                <a:ext cx="1686920" cy="461665"/>
              </a:xfrm>
              <a:prstGeom prst="rect">
                <a:avLst/>
              </a:prstGeom>
              <a:noFill/>
            </p:spPr>
            <p:txBody>
              <a:bodyPr wrap="square">
                <a:spAutoFit/>
              </a:bodyPr>
              <a:lstStyle>
                <a:defPPr>
                  <a:defRPr lang="ko-KR"/>
                </a:defPPr>
                <a:lvl1pPr>
                  <a:defRPr sz="1300" b="1">
                    <a:solidFill>
                      <a:srgbClr val="0257B1"/>
                    </a:solidFill>
                    <a:latin typeface="AppleSDGothicNeoR00" panose="02000503000000000000" pitchFamily="2" charset="-127"/>
                    <a:ea typeface="AppleSDGothicNeoR00" panose="02000503000000000000" pitchFamily="2" charset="-127"/>
                    <a:cs typeface="pretendard" panose="02000503000000020004" pitchFamily="2" charset="-127"/>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정치 지표</a:t>
                </a:r>
                <a:endParaRPr lang="en-US" altLang="ko-KR" sz="2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0" name="그림 19">
                <a:extLst>
                  <a:ext uri="{FF2B5EF4-FFF2-40B4-BE49-F238E27FC236}">
                    <a16:creationId xmlns:a16="http://schemas.microsoft.com/office/drawing/2014/main" id="{2ABD3891-877D-A96B-D236-B10D4F7581CE}"/>
                  </a:ext>
                </a:extLst>
              </p:cNvPr>
              <p:cNvPicPr>
                <a:picLocks noChangeAspect="1"/>
              </p:cNvPicPr>
              <p:nvPr/>
            </p:nvPicPr>
            <p:blipFill>
              <a:blip r:embed="rId2">
                <a:duotone>
                  <a:schemeClr val="bg2">
                    <a:shade val="45000"/>
                    <a:satMod val="135000"/>
                  </a:schemeClr>
                  <a:prstClr val="white"/>
                </a:duotone>
              </a:blip>
              <a:stretch>
                <a:fillRect/>
              </a:stretch>
            </p:blipFill>
            <p:spPr>
              <a:xfrm>
                <a:off x="4591349" y="5638837"/>
                <a:ext cx="560254" cy="644918"/>
              </a:xfrm>
              <a:prstGeom prst="rect">
                <a:avLst/>
              </a:prstGeom>
            </p:spPr>
          </p:pic>
          <p:sp>
            <p:nvSpPr>
              <p:cNvPr id="21" name="TextBox 39">
                <a:extLst>
                  <a:ext uri="{FF2B5EF4-FFF2-40B4-BE49-F238E27FC236}">
                    <a16:creationId xmlns:a16="http://schemas.microsoft.com/office/drawing/2014/main" id="{8DFBE3D2-F338-2AB0-A2C8-4C71F884A34E}"/>
                  </a:ext>
                </a:extLst>
              </p:cNvPr>
              <p:cNvSpPr txBox="1"/>
              <p:nvPr/>
            </p:nvSpPr>
            <p:spPr>
              <a:xfrm rot="1920000">
                <a:off x="3809230" y="2647422"/>
                <a:ext cx="1455618" cy="461665"/>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경제 지표</a:t>
                </a:r>
                <a:endParaRPr lang="en-US" altLang="ko-KR"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TextBox 39">
                <a:extLst>
                  <a:ext uri="{FF2B5EF4-FFF2-40B4-BE49-F238E27FC236}">
                    <a16:creationId xmlns:a16="http://schemas.microsoft.com/office/drawing/2014/main" id="{B418DEA8-1D27-8FF8-818D-70F8FB0C4997}"/>
                  </a:ext>
                </a:extLst>
              </p:cNvPr>
              <p:cNvSpPr txBox="1"/>
              <p:nvPr/>
            </p:nvSpPr>
            <p:spPr>
              <a:xfrm rot="19573793">
                <a:off x="6799876" y="2434917"/>
                <a:ext cx="1412810" cy="830997"/>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400" b="1" dirty="0" err="1">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딥러닝</a:t>
                </a:r>
                <a:r>
                  <a:rPr lang="ko-KR" altLang="en-US"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 </a:t>
                </a:r>
                <a:endParaRPr lang="en-US" altLang="ko-KR" sz="2400" b="1" dirty="0" smtClean="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r>
                  <a:rPr lang="ko-KR" altLang="en-US" sz="2400" b="1" dirty="0" smtClean="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알고리즘</a:t>
                </a:r>
                <a:endParaRPr lang="en-US" altLang="ko-KR" sz="24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7" name="그림 26">
                <a:extLst>
                  <a:ext uri="{FF2B5EF4-FFF2-40B4-BE49-F238E27FC236}">
                    <a16:creationId xmlns:a16="http://schemas.microsoft.com/office/drawing/2014/main" id="{AC68EC5A-5C81-3792-7703-F30570AFD302}"/>
                  </a:ext>
                </a:extLst>
              </p:cNvPr>
              <p:cNvPicPr>
                <a:picLocks noChangeAspect="1"/>
              </p:cNvPicPr>
              <p:nvPr/>
            </p:nvPicPr>
            <p:blipFill>
              <a:blip r:embed="rId2">
                <a:duotone>
                  <a:schemeClr val="bg2">
                    <a:shade val="45000"/>
                    <a:satMod val="135000"/>
                  </a:schemeClr>
                  <a:prstClr val="white"/>
                </a:duotone>
              </a:blip>
              <a:stretch>
                <a:fillRect/>
              </a:stretch>
            </p:blipFill>
            <p:spPr>
              <a:xfrm>
                <a:off x="3478609" y="3453777"/>
                <a:ext cx="560254" cy="644918"/>
              </a:xfrm>
              <a:prstGeom prst="rect">
                <a:avLst/>
              </a:prstGeom>
            </p:spPr>
          </p:pic>
          <p:pic>
            <p:nvPicPr>
              <p:cNvPr id="29" name="그림 28">
                <a:extLst>
                  <a:ext uri="{FF2B5EF4-FFF2-40B4-BE49-F238E27FC236}">
                    <a16:creationId xmlns:a16="http://schemas.microsoft.com/office/drawing/2014/main" id="{D4636784-F8C5-2A1E-AB81-6DC3B464D257}"/>
                  </a:ext>
                </a:extLst>
              </p:cNvPr>
              <p:cNvPicPr>
                <a:picLocks noChangeAspect="1"/>
              </p:cNvPicPr>
              <p:nvPr/>
            </p:nvPicPr>
            <p:blipFill>
              <a:blip r:embed="rId2">
                <a:duotone>
                  <a:schemeClr val="bg2">
                    <a:shade val="45000"/>
                    <a:satMod val="135000"/>
                  </a:schemeClr>
                  <a:prstClr val="white"/>
                </a:duotone>
              </a:blip>
              <a:stretch>
                <a:fillRect/>
              </a:stretch>
            </p:blipFill>
            <p:spPr>
              <a:xfrm>
                <a:off x="4663315" y="1384401"/>
                <a:ext cx="560254" cy="644918"/>
              </a:xfrm>
              <a:prstGeom prst="rect">
                <a:avLst/>
              </a:prstGeom>
            </p:spPr>
          </p:pic>
          <p:pic>
            <p:nvPicPr>
              <p:cNvPr id="30" name="그림 29">
                <a:extLst>
                  <a:ext uri="{FF2B5EF4-FFF2-40B4-BE49-F238E27FC236}">
                    <a16:creationId xmlns:a16="http://schemas.microsoft.com/office/drawing/2014/main" id="{E0335EA6-E9C7-73D7-3170-2F7ED1315CD9}"/>
                  </a:ext>
                </a:extLst>
              </p:cNvPr>
              <p:cNvPicPr>
                <a:picLocks noChangeAspect="1"/>
              </p:cNvPicPr>
              <p:nvPr/>
            </p:nvPicPr>
            <p:blipFill>
              <a:blip r:embed="rId2">
                <a:duotone>
                  <a:schemeClr val="bg2">
                    <a:shade val="45000"/>
                    <a:satMod val="135000"/>
                  </a:schemeClr>
                  <a:prstClr val="white"/>
                </a:duotone>
              </a:blip>
              <a:stretch>
                <a:fillRect/>
              </a:stretch>
            </p:blipFill>
            <p:spPr>
              <a:xfrm>
                <a:off x="7049587" y="1311805"/>
                <a:ext cx="560254" cy="644918"/>
              </a:xfrm>
              <a:prstGeom prst="rect">
                <a:avLst/>
              </a:prstGeom>
            </p:spPr>
          </p:pic>
          <p:pic>
            <p:nvPicPr>
              <p:cNvPr id="32" name="그림 31">
                <a:extLst>
                  <a:ext uri="{FF2B5EF4-FFF2-40B4-BE49-F238E27FC236}">
                    <a16:creationId xmlns:a16="http://schemas.microsoft.com/office/drawing/2014/main" id="{EF572322-6150-88ED-F5D5-6B883A977338}"/>
                  </a:ext>
                </a:extLst>
              </p:cNvPr>
              <p:cNvPicPr>
                <a:picLocks noChangeAspect="1"/>
              </p:cNvPicPr>
              <p:nvPr/>
            </p:nvPicPr>
            <p:blipFill>
              <a:blip r:embed="rId2">
                <a:duotone>
                  <a:schemeClr val="bg2">
                    <a:shade val="45000"/>
                    <a:satMod val="135000"/>
                  </a:schemeClr>
                  <a:prstClr val="white"/>
                </a:duotone>
              </a:blip>
              <a:stretch>
                <a:fillRect/>
              </a:stretch>
            </p:blipFill>
            <p:spPr>
              <a:xfrm>
                <a:off x="8002818" y="3453777"/>
                <a:ext cx="560254" cy="644918"/>
              </a:xfrm>
              <a:prstGeom prst="rect">
                <a:avLst/>
              </a:prstGeom>
            </p:spPr>
          </p:pic>
          <p:pic>
            <p:nvPicPr>
              <p:cNvPr id="34" name="그림 33">
                <a:extLst>
                  <a:ext uri="{FF2B5EF4-FFF2-40B4-BE49-F238E27FC236}">
                    <a16:creationId xmlns:a16="http://schemas.microsoft.com/office/drawing/2014/main" id="{DAAFA8A6-9BEA-67C1-04F2-4608DE81A711}"/>
                  </a:ext>
                </a:extLst>
              </p:cNvPr>
              <p:cNvPicPr>
                <a:picLocks noChangeAspect="1"/>
              </p:cNvPicPr>
              <p:nvPr/>
            </p:nvPicPr>
            <p:blipFill>
              <a:blip r:embed="rId2">
                <a:duotone>
                  <a:schemeClr val="bg2">
                    <a:shade val="45000"/>
                    <a:satMod val="135000"/>
                  </a:schemeClr>
                  <a:prstClr val="white"/>
                </a:duotone>
              </a:blip>
              <a:stretch>
                <a:fillRect/>
              </a:stretch>
            </p:blipFill>
            <p:spPr>
              <a:xfrm>
                <a:off x="7049587" y="5638837"/>
                <a:ext cx="560254" cy="644918"/>
              </a:xfrm>
              <a:prstGeom prst="rect">
                <a:avLst/>
              </a:prstGeom>
            </p:spPr>
          </p:pic>
          <p:sp>
            <p:nvSpPr>
              <p:cNvPr id="38" name="육각형 37">
                <a:extLst>
                  <a:ext uri="{FF2B5EF4-FFF2-40B4-BE49-F238E27FC236}">
                    <a16:creationId xmlns:a16="http://schemas.microsoft.com/office/drawing/2014/main" id="{551CBCF1-4810-A0EA-9D80-74ECF4044159}"/>
                  </a:ext>
                </a:extLst>
              </p:cNvPr>
              <p:cNvSpPr/>
              <p:nvPr/>
            </p:nvSpPr>
            <p:spPr>
              <a:xfrm rot="10800000">
                <a:off x="5071933" y="2903163"/>
                <a:ext cx="2048136" cy="1765634"/>
              </a:xfrm>
              <a:prstGeom prst="hexagon">
                <a:avLst>
                  <a:gd name="adj" fmla="val 29795"/>
                  <a:gd name="vf" fmla="val 115470"/>
                </a:avLst>
              </a:prstGeom>
              <a:solidFill>
                <a:sysClr val="window" lastClr="FFFFFF"/>
              </a:solidFill>
              <a:ln w="28575" cap="flat" cmpd="sng" algn="ctr">
                <a:solidFill>
                  <a:srgbClr val="404040"/>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9" name="TextBox 39">
                <a:extLst>
                  <a:ext uri="{FF2B5EF4-FFF2-40B4-BE49-F238E27FC236}">
                    <a16:creationId xmlns:a16="http://schemas.microsoft.com/office/drawing/2014/main" id="{4601B422-1F95-4D02-C269-D9C7B8088A52}"/>
                  </a:ext>
                </a:extLst>
              </p:cNvPr>
              <p:cNvSpPr txBox="1"/>
              <p:nvPr/>
            </p:nvSpPr>
            <p:spPr>
              <a:xfrm>
                <a:off x="5343074" y="3240382"/>
                <a:ext cx="1505853" cy="1091196"/>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lnSpc>
                    <a:spcPct val="150000"/>
                  </a:lnSpc>
                </a:pPr>
                <a:r>
                  <a:rPr lang="ko-KR" altLang="en-US" sz="15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rPr>
                  <a:t>아파트 매매 </a:t>
                </a:r>
                <a:endParaRPr lang="en-US" altLang="ko-KR" sz="15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lnSpc>
                    <a:spcPct val="150000"/>
                  </a:lnSpc>
                </a:pPr>
                <a:r>
                  <a:rPr lang="ko-KR" altLang="en-US" sz="15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rPr>
                  <a:t>가격 예측</a:t>
                </a:r>
                <a:endParaRPr lang="en-US" altLang="ko-KR" sz="15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lnSpc>
                    <a:spcPct val="150000"/>
                  </a:lnSpc>
                </a:pPr>
                <a:r>
                  <a:rPr lang="en-US" altLang="ko-KR" sz="15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rPr>
                  <a:t>(2024~)</a:t>
                </a:r>
              </a:p>
            </p:txBody>
          </p:sp>
          <p:sp>
            <p:nvSpPr>
              <p:cNvPr id="41" name="사각형: 둥근 모서리 40">
                <a:extLst>
                  <a:ext uri="{FF2B5EF4-FFF2-40B4-BE49-F238E27FC236}">
                    <a16:creationId xmlns:a16="http://schemas.microsoft.com/office/drawing/2014/main" id="{4602AA95-7626-C0C6-5578-2DADFAD04460}"/>
                  </a:ext>
                </a:extLst>
              </p:cNvPr>
              <p:cNvSpPr/>
              <p:nvPr/>
            </p:nvSpPr>
            <p:spPr>
              <a:xfrm>
                <a:off x="5006470" y="736990"/>
                <a:ext cx="2179060" cy="726878"/>
              </a:xfrm>
              <a:prstGeom prst="roundRect">
                <a:avLst>
                  <a:gd name="adj" fmla="val 50000"/>
                </a:avLst>
              </a:prstGeom>
              <a:solidFill>
                <a:schemeClr val="bg1">
                  <a:lumMod val="85000"/>
                </a:schemeClr>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ko-KR" altLang="en-US" sz="2000" b="1" u="sng"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rPr>
                  <a:t>부동산 가격 예측</a:t>
                </a:r>
                <a:endParaRPr lang="en-US" altLang="ko-KR" sz="2000" b="1" dirty="0">
                  <a:solidFill>
                    <a:srgbClr val="4040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42" name="직선 연결선 41">
                <a:extLst>
                  <a:ext uri="{FF2B5EF4-FFF2-40B4-BE49-F238E27FC236}">
                    <a16:creationId xmlns:a16="http://schemas.microsoft.com/office/drawing/2014/main" id="{EED733B6-D827-D461-C038-723C8DA5AD66}"/>
                  </a:ext>
                </a:extLst>
              </p:cNvPr>
              <p:cNvCxnSpPr>
                <a:cxnSpLocks/>
                <a:stCxn id="15" idx="1"/>
                <a:endCxn id="38" idx="1"/>
              </p:cNvCxnSpPr>
              <p:nvPr/>
            </p:nvCxnSpPr>
            <p:spPr>
              <a:xfrm>
                <a:off x="4593193" y="1121900"/>
                <a:ext cx="1004811" cy="1781263"/>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3" name="직선 연결선 42">
                <a:extLst>
                  <a:ext uri="{FF2B5EF4-FFF2-40B4-BE49-F238E27FC236}">
                    <a16:creationId xmlns:a16="http://schemas.microsoft.com/office/drawing/2014/main" id="{BCBFF371-4FF2-32FA-E736-03E35209975D}"/>
                  </a:ext>
                </a:extLst>
              </p:cNvPr>
              <p:cNvCxnSpPr>
                <a:cxnSpLocks/>
                <a:stCxn id="15" idx="2"/>
                <a:endCxn id="38" idx="2"/>
              </p:cNvCxnSpPr>
              <p:nvPr/>
            </p:nvCxnSpPr>
            <p:spPr>
              <a:xfrm flipH="1">
                <a:off x="6593998" y="1121900"/>
                <a:ext cx="1004809" cy="1781263"/>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4" name="직선 연결선 43">
                <a:extLst>
                  <a:ext uri="{FF2B5EF4-FFF2-40B4-BE49-F238E27FC236}">
                    <a16:creationId xmlns:a16="http://schemas.microsoft.com/office/drawing/2014/main" id="{B722E969-CA8F-BFC5-92B5-042AD5AF2F29}"/>
                  </a:ext>
                </a:extLst>
              </p:cNvPr>
              <p:cNvCxnSpPr>
                <a:cxnSpLocks/>
                <a:stCxn id="15" idx="3"/>
                <a:endCxn id="38" idx="3"/>
              </p:cNvCxnSpPr>
              <p:nvPr/>
            </p:nvCxnSpPr>
            <p:spPr>
              <a:xfrm flipH="1">
                <a:off x="7120069" y="3785980"/>
                <a:ext cx="2066264" cy="0"/>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5" name="직선 연결선 44">
                <a:extLst>
                  <a:ext uri="{FF2B5EF4-FFF2-40B4-BE49-F238E27FC236}">
                    <a16:creationId xmlns:a16="http://schemas.microsoft.com/office/drawing/2014/main" id="{1F786751-FC7C-7412-1A9B-8F41AE7CA508}"/>
                  </a:ext>
                </a:extLst>
              </p:cNvPr>
              <p:cNvCxnSpPr>
                <a:cxnSpLocks/>
                <a:stCxn id="15" idx="0"/>
                <a:endCxn id="38" idx="0"/>
              </p:cNvCxnSpPr>
              <p:nvPr/>
            </p:nvCxnSpPr>
            <p:spPr>
              <a:xfrm>
                <a:off x="3005667" y="3785980"/>
                <a:ext cx="2066266" cy="0"/>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6" name="직선 연결선 45">
                <a:extLst>
                  <a:ext uri="{FF2B5EF4-FFF2-40B4-BE49-F238E27FC236}">
                    <a16:creationId xmlns:a16="http://schemas.microsoft.com/office/drawing/2014/main" id="{459CFA01-265F-E7C8-7FAD-A4E254A033B9}"/>
                  </a:ext>
                </a:extLst>
              </p:cNvPr>
              <p:cNvCxnSpPr>
                <a:cxnSpLocks/>
                <a:stCxn id="15" idx="5"/>
                <a:endCxn id="38" idx="5"/>
              </p:cNvCxnSpPr>
              <p:nvPr/>
            </p:nvCxnSpPr>
            <p:spPr>
              <a:xfrm flipV="1">
                <a:off x="4593193" y="4668797"/>
                <a:ext cx="1004811" cy="1781263"/>
              </a:xfrm>
              <a:prstGeom prst="line">
                <a:avLst/>
              </a:prstGeom>
              <a:noFill/>
              <a:ln w="28575" cap="flat" cmpd="sng" algn="ctr">
                <a:solidFill>
                  <a:schemeClr val="bg1">
                    <a:lumMod val="75000"/>
                  </a:schemeClr>
                </a:solidFill>
                <a:prstDash val="solid"/>
                <a:headEnd type="stealth" w="med" len="med"/>
                <a:tailEnd type="oval" w="med" len="med"/>
              </a:ln>
              <a:effectLst/>
            </p:spPr>
          </p:cxnSp>
          <p:cxnSp>
            <p:nvCxnSpPr>
              <p:cNvPr id="47" name="직선 연결선 46">
                <a:extLst>
                  <a:ext uri="{FF2B5EF4-FFF2-40B4-BE49-F238E27FC236}">
                    <a16:creationId xmlns:a16="http://schemas.microsoft.com/office/drawing/2014/main" id="{27DBD21A-4E4A-E61D-C4BD-D2A61C23C6A8}"/>
                  </a:ext>
                </a:extLst>
              </p:cNvPr>
              <p:cNvCxnSpPr>
                <a:cxnSpLocks/>
                <a:stCxn id="15" idx="4"/>
                <a:endCxn id="38" idx="4"/>
              </p:cNvCxnSpPr>
              <p:nvPr/>
            </p:nvCxnSpPr>
            <p:spPr>
              <a:xfrm flipH="1" flipV="1">
                <a:off x="6593998" y="4668797"/>
                <a:ext cx="1004809" cy="1781263"/>
              </a:xfrm>
              <a:prstGeom prst="line">
                <a:avLst/>
              </a:prstGeom>
              <a:noFill/>
              <a:ln w="28575" cap="flat" cmpd="sng" algn="ctr">
                <a:solidFill>
                  <a:schemeClr val="bg1">
                    <a:lumMod val="75000"/>
                  </a:schemeClr>
                </a:solidFill>
                <a:prstDash val="solid"/>
                <a:headEnd type="stealth" w="med" len="med"/>
                <a:tailEnd type="oval" w="med" len="med"/>
              </a:ln>
              <a:effectLst/>
            </p:spPr>
          </p:cxnSp>
          <p:pic>
            <p:nvPicPr>
              <p:cNvPr id="48"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245450FD-9462-0E90-2EC1-AA9C6E7C674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6808348" y="620688"/>
                <a:ext cx="341760" cy="34003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7" name="모서리가 둥근 직사각형 56"/>
            <p:cNvSpPr/>
            <p:nvPr/>
          </p:nvSpPr>
          <p:spPr>
            <a:xfrm>
              <a:off x="256639" y="1165673"/>
              <a:ext cx="2690598" cy="2347118"/>
            </a:xfrm>
            <a:prstGeom prst="roundRect">
              <a:avLst>
                <a:gd name="adj" fmla="val 8031"/>
              </a:avLst>
            </a:prstGeom>
            <a:solidFill>
              <a:srgbClr val="404040"/>
            </a:solidFill>
            <a:ln>
              <a:noFill/>
            </a:ln>
            <a:effectLst>
              <a:glow rad="101600">
                <a:schemeClr val="tx1">
                  <a:lumMod val="50000"/>
                  <a:lumOff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58" name="모서리가 둥근 직사각형 57"/>
            <p:cNvSpPr/>
            <p:nvPr/>
          </p:nvSpPr>
          <p:spPr>
            <a:xfrm>
              <a:off x="256639" y="4146718"/>
              <a:ext cx="2690598" cy="2347118"/>
            </a:xfrm>
            <a:prstGeom prst="roundRect">
              <a:avLst>
                <a:gd name="adj" fmla="val 8031"/>
              </a:avLst>
            </a:prstGeom>
            <a:solidFill>
              <a:srgbClr val="404040"/>
            </a:solidFill>
            <a:ln>
              <a:noFill/>
            </a:ln>
            <a:effectLst>
              <a:glow rad="101600">
                <a:schemeClr val="tx1">
                  <a:lumMod val="50000"/>
                  <a:lumOff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59" name="모서리가 둥근 직사각형 58"/>
            <p:cNvSpPr/>
            <p:nvPr/>
          </p:nvSpPr>
          <p:spPr>
            <a:xfrm>
              <a:off x="9244763" y="1165673"/>
              <a:ext cx="2690598" cy="2347118"/>
            </a:xfrm>
            <a:prstGeom prst="roundRect">
              <a:avLst>
                <a:gd name="adj" fmla="val 8031"/>
              </a:avLst>
            </a:prstGeom>
            <a:solidFill>
              <a:srgbClr val="404040"/>
            </a:solidFill>
            <a:ln>
              <a:noFill/>
            </a:ln>
            <a:effectLst>
              <a:glow rad="101600">
                <a:schemeClr val="tx1">
                  <a:lumMod val="50000"/>
                  <a:lumOff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0" name="모서리가 둥근 직사각형 59"/>
            <p:cNvSpPr/>
            <p:nvPr/>
          </p:nvSpPr>
          <p:spPr>
            <a:xfrm>
              <a:off x="9244763" y="4171235"/>
              <a:ext cx="2690598" cy="2347118"/>
            </a:xfrm>
            <a:prstGeom prst="roundRect">
              <a:avLst>
                <a:gd name="adj" fmla="val 8031"/>
              </a:avLst>
            </a:prstGeom>
            <a:solidFill>
              <a:srgbClr val="404040"/>
            </a:solidFill>
            <a:ln>
              <a:noFill/>
            </a:ln>
            <a:effectLst>
              <a:glow rad="101600">
                <a:schemeClr val="tx1">
                  <a:lumMod val="50000"/>
                  <a:lumOff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1" name="TextBox 39">
              <a:extLst>
                <a:ext uri="{FF2B5EF4-FFF2-40B4-BE49-F238E27FC236}">
                  <a16:creationId xmlns:a16="http://schemas.microsoft.com/office/drawing/2014/main" id="{F0A097CF-F904-79E3-EC4D-54F32CB741BA}"/>
                </a:ext>
              </a:extLst>
            </p:cNvPr>
            <p:cNvSpPr txBox="1"/>
            <p:nvPr/>
          </p:nvSpPr>
          <p:spPr>
            <a:xfrm>
              <a:off x="1022097" y="1165673"/>
              <a:ext cx="1159683" cy="369332"/>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u="sng"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주요 고객</a:t>
              </a:r>
              <a:endParaRPr lang="en-US" altLang="ko-KR"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62" name="TextBox 39">
              <a:extLst>
                <a:ext uri="{FF2B5EF4-FFF2-40B4-BE49-F238E27FC236}">
                  <a16:creationId xmlns:a16="http://schemas.microsoft.com/office/drawing/2014/main" id="{F0A097CF-F904-79E3-EC4D-54F32CB741BA}"/>
                </a:ext>
              </a:extLst>
            </p:cNvPr>
            <p:cNvSpPr txBox="1"/>
            <p:nvPr/>
          </p:nvSpPr>
          <p:spPr>
            <a:xfrm>
              <a:off x="1022097" y="4146718"/>
              <a:ext cx="1159683" cy="369332"/>
            </a:xfrm>
            <a:prstGeom prst="rect">
              <a:avLst/>
            </a:prstGeom>
            <a:noFill/>
          </p:spPr>
          <p:txBody>
            <a:bodyPr wrap="square">
              <a:spAutoFit/>
            </a:bodyPr>
            <a:lstStyle>
              <a:defPPr>
                <a:defRPr lang="ko-KR"/>
              </a:defPPr>
              <a:lvl1pPr algn="ctr">
                <a:defRPr b="1" u="sng">
                  <a:solidFill>
                    <a:schemeClr val="bg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ko-KR" altLang="en-US" dirty="0">
                  <a:sym typeface="Arial"/>
                </a:rPr>
                <a:t>객체</a:t>
              </a:r>
              <a:endParaRPr lang="en-US" altLang="ko-KR" dirty="0">
                <a:sym typeface="Arial"/>
              </a:endParaRPr>
            </a:p>
          </p:txBody>
        </p:sp>
        <p:sp>
          <p:nvSpPr>
            <p:cNvPr id="64" name="TextBox 39">
              <a:extLst>
                <a:ext uri="{FF2B5EF4-FFF2-40B4-BE49-F238E27FC236}">
                  <a16:creationId xmlns:a16="http://schemas.microsoft.com/office/drawing/2014/main" id="{F0A097CF-F904-79E3-EC4D-54F32CB741BA}"/>
                </a:ext>
              </a:extLst>
            </p:cNvPr>
            <p:cNvSpPr txBox="1"/>
            <p:nvPr/>
          </p:nvSpPr>
          <p:spPr>
            <a:xfrm>
              <a:off x="9711193" y="1165673"/>
              <a:ext cx="1757739" cy="369332"/>
            </a:xfrm>
            <a:prstGeom prst="rect">
              <a:avLst/>
            </a:prstGeom>
            <a:noFill/>
          </p:spPr>
          <p:txBody>
            <a:bodyPr wrap="square">
              <a:spAutoFit/>
            </a:bodyPr>
            <a:lstStyle>
              <a:defPPr>
                <a:defRPr lang="ko-KR"/>
              </a:defPPr>
              <a:lvl1pPr algn="ctr">
                <a:defRPr b="1" u="sng">
                  <a:solidFill>
                    <a:schemeClr val="bg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ko-KR" altLang="en-US" dirty="0" smtClean="0">
                  <a:sym typeface="Arial"/>
                </a:rPr>
                <a:t>정부 </a:t>
              </a:r>
              <a:r>
                <a:rPr lang="ko-KR" altLang="en-US" smtClean="0">
                  <a:sym typeface="Arial"/>
                </a:rPr>
                <a:t>제공 서비스</a:t>
              </a:r>
              <a:endParaRPr lang="en-US" altLang="ko-KR" dirty="0">
                <a:sym typeface="Arial"/>
              </a:endParaRPr>
            </a:p>
          </p:txBody>
        </p:sp>
        <p:sp>
          <p:nvSpPr>
            <p:cNvPr id="40" name="TextBox 39">
              <a:extLst>
                <a:ext uri="{FF2B5EF4-FFF2-40B4-BE49-F238E27FC236}">
                  <a16:creationId xmlns:a16="http://schemas.microsoft.com/office/drawing/2014/main" id="{F0A097CF-F904-79E3-EC4D-54F32CB741BA}"/>
                </a:ext>
              </a:extLst>
            </p:cNvPr>
            <p:cNvSpPr txBox="1"/>
            <p:nvPr/>
          </p:nvSpPr>
          <p:spPr>
            <a:xfrm>
              <a:off x="439551" y="1600568"/>
              <a:ext cx="2324774" cy="147732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무주택자</a:t>
              </a:r>
              <a:endPar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endParaRPr lang="en-US" altLang="ko-KR" b="1"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r>
                <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20~30</a:t>
              </a: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대 </a:t>
              </a:r>
              <a:endPar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endPar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신혼부부</a:t>
              </a:r>
              <a:r>
                <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청년 </a:t>
              </a:r>
              <a:r>
                <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1</a:t>
              </a:r>
              <a:r>
                <a:rPr lang="ko-KR" altLang="en-US" b="1" dirty="0" err="1"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인가구</a:t>
              </a:r>
              <a:endParaRPr lang="en-US" altLang="ko-KR" b="1"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9" name="TextBox 48">
              <a:extLst>
                <a:ext uri="{FF2B5EF4-FFF2-40B4-BE49-F238E27FC236}">
                  <a16:creationId xmlns:a16="http://schemas.microsoft.com/office/drawing/2014/main" id="{F0A097CF-F904-79E3-EC4D-54F32CB741BA}"/>
                </a:ext>
              </a:extLst>
            </p:cNvPr>
            <p:cNvSpPr txBox="1"/>
            <p:nvPr/>
          </p:nvSpPr>
          <p:spPr>
            <a:xfrm>
              <a:off x="9427675" y="1877567"/>
              <a:ext cx="2324774" cy="923330"/>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부동산 정책 연구</a:t>
              </a:r>
              <a:endPar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endParaRPr lang="en-US" altLang="ko-KR" b="1"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주택 가치 산정</a:t>
              </a:r>
              <a:endPar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1" name="TextBox 50">
              <a:extLst>
                <a:ext uri="{FF2B5EF4-FFF2-40B4-BE49-F238E27FC236}">
                  <a16:creationId xmlns:a16="http://schemas.microsoft.com/office/drawing/2014/main" id="{F0A097CF-F904-79E3-EC4D-54F32CB741BA}"/>
                </a:ext>
              </a:extLst>
            </p:cNvPr>
            <p:cNvSpPr txBox="1"/>
            <p:nvPr/>
          </p:nvSpPr>
          <p:spPr>
            <a:xfrm>
              <a:off x="439551" y="4581613"/>
              <a:ext cx="2324774" cy="147732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아파트</a:t>
              </a:r>
              <a:endPar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endParaRPr lang="en-US" altLang="ko-KR" b="1"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단독 주택</a:t>
              </a:r>
              <a:endPar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endParaRPr lang="en-US" altLang="ko-KR" b="1"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연립 주택</a:t>
              </a:r>
              <a:endParaRPr lang="en-US" altLang="ko-KR" b="1"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6" name="TextBox 55">
              <a:extLst>
                <a:ext uri="{FF2B5EF4-FFF2-40B4-BE49-F238E27FC236}">
                  <a16:creationId xmlns:a16="http://schemas.microsoft.com/office/drawing/2014/main" id="{F0A097CF-F904-79E3-EC4D-54F32CB741BA}"/>
                </a:ext>
              </a:extLst>
            </p:cNvPr>
            <p:cNvSpPr txBox="1"/>
            <p:nvPr/>
          </p:nvSpPr>
          <p:spPr>
            <a:xfrm>
              <a:off x="9311437" y="4467631"/>
              <a:ext cx="2557251" cy="1754326"/>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a:t>
              </a: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사용 환경</a:t>
              </a:r>
              <a:r>
                <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 </a:t>
              </a:r>
            </a:p>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모바일</a:t>
              </a:r>
              <a:r>
                <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 PC</a:t>
              </a:r>
            </a:p>
            <a:p>
              <a:pPr algn="ctr"/>
              <a:endPar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r>
                <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a:t>
              </a: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무료 </a:t>
              </a:r>
              <a:r>
                <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&amp; </a:t>
              </a: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유료</a:t>
              </a:r>
              <a:r>
                <a:rPr lang="en-US" altLang="ko-KR"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 </a:t>
              </a:r>
            </a:p>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개인 고객 </a:t>
              </a:r>
              <a:r>
                <a:rPr lang="ko-KR" altLang="en-US" b="1" u="sng"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무료</a:t>
              </a:r>
              <a:endParaRPr lang="en-US" altLang="ko-KR"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a:r>
                <a:rPr lang="ko-KR" altLang="en-US"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기업 고객 </a:t>
              </a:r>
              <a:r>
                <a:rPr lang="ko-KR" altLang="en-US" b="1" u="sng"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rPr>
                <a:t>유료</a:t>
              </a:r>
              <a:endParaRPr lang="en-US" altLang="ko-KR"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65" name="TextBox 39">
              <a:extLst>
                <a:ext uri="{FF2B5EF4-FFF2-40B4-BE49-F238E27FC236}">
                  <a16:creationId xmlns:a16="http://schemas.microsoft.com/office/drawing/2014/main" id="{F0A097CF-F904-79E3-EC4D-54F32CB741BA}"/>
                </a:ext>
              </a:extLst>
            </p:cNvPr>
            <p:cNvSpPr txBox="1"/>
            <p:nvPr/>
          </p:nvSpPr>
          <p:spPr>
            <a:xfrm>
              <a:off x="9946549" y="4171235"/>
              <a:ext cx="1287027" cy="369332"/>
            </a:xfrm>
            <a:prstGeom prst="rect">
              <a:avLst/>
            </a:prstGeom>
            <a:noFill/>
          </p:spPr>
          <p:txBody>
            <a:bodyPr wrap="square">
              <a:spAutoFit/>
            </a:bodyPr>
            <a:lstStyle>
              <a:defPPr>
                <a:defRPr lang="ko-KR"/>
              </a:defPPr>
              <a:lvl1pPr algn="ctr">
                <a:defRPr b="1" u="sng">
                  <a:solidFill>
                    <a:schemeClr val="bg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ko-KR" altLang="en-US" smtClean="0">
                  <a:sym typeface="Arial"/>
                </a:rPr>
                <a:t>서비스 형태</a:t>
              </a:r>
              <a:endParaRPr lang="en-US" altLang="ko-KR" dirty="0">
                <a:sym typeface="Arial"/>
              </a:endParaRPr>
            </a:p>
          </p:txBody>
        </p:sp>
      </p:grpSp>
    </p:spTree>
    <p:extLst>
      <p:ext uri="{BB962C8B-B14F-4D97-AF65-F5344CB8AC3E}">
        <p14:creationId xmlns:p14="http://schemas.microsoft.com/office/powerpoint/2010/main" val="16437363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사각형: 둥근 모서리 14">
            <a:extLst>
              <a:ext uri="{FF2B5EF4-FFF2-40B4-BE49-F238E27FC236}">
                <a16:creationId xmlns:a16="http://schemas.microsoft.com/office/drawing/2014/main" id="{C21AEFB8-CEA5-2783-DE54-F80BC49A0A18}"/>
              </a:ext>
            </a:extLst>
          </p:cNvPr>
          <p:cNvSpPr/>
          <p:nvPr/>
        </p:nvSpPr>
        <p:spPr>
          <a:xfrm>
            <a:off x="256812" y="1973098"/>
            <a:ext cx="11678376" cy="4558720"/>
          </a:xfrm>
          <a:prstGeom prst="roundRect">
            <a:avLst>
              <a:gd name="adj" fmla="val 4061"/>
            </a:avLst>
          </a:prstGeom>
          <a:solidFill>
            <a:schemeClr val="bg2">
              <a:lumMod val="5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634041" cy="404431"/>
          </a:xfrm>
        </p:spPr>
        <p:txBody>
          <a:bodyPr/>
          <a:lstStyle/>
          <a:p>
            <a:r>
              <a:rPr lang="en-US" altLang="ko-KR" dirty="0"/>
              <a:t>I. </a:t>
            </a:r>
            <a:r>
              <a:rPr lang="ko-KR" altLang="en-US" dirty="0"/>
              <a:t>배경 </a:t>
            </a:r>
            <a:r>
              <a:rPr lang="en-US" altLang="ko-KR" dirty="0"/>
              <a:t>- </a:t>
            </a:r>
            <a:r>
              <a:rPr lang="ko-KR" altLang="en-US" dirty="0"/>
              <a:t>주택가격</a:t>
            </a:r>
          </a:p>
        </p:txBody>
      </p:sp>
      <p:pic>
        <p:nvPicPr>
          <p:cNvPr id="17" name="그림 16" descr="물, 음악, 어두운, 기타이(가) 표시된 사진&#10;&#10;자동 생성된 설명">
            <a:extLst>
              <a:ext uri="{FF2B5EF4-FFF2-40B4-BE49-F238E27FC236}">
                <a16:creationId xmlns:a16="http://schemas.microsoft.com/office/drawing/2014/main" id="{EF867C7D-ACC4-BA70-E6D6-5E5E7577492E}"/>
              </a:ext>
            </a:extLst>
          </p:cNvPr>
          <p:cNvPicPr>
            <a:picLocks noChangeAspect="1"/>
          </p:cNvPicPr>
          <p:nvPr/>
        </p:nvPicPr>
        <p:blipFill>
          <a:blip r:embed="rId2"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a:off x="4380394" y="1720048"/>
            <a:ext cx="3431212" cy="367789"/>
          </a:xfrm>
          <a:prstGeom prst="rect">
            <a:avLst/>
          </a:prstGeom>
        </p:spPr>
      </p:pic>
      <p:sp>
        <p:nvSpPr>
          <p:cNvPr id="38" name="사각형: 둥근 모서리 37">
            <a:extLst>
              <a:ext uri="{FF2B5EF4-FFF2-40B4-BE49-F238E27FC236}">
                <a16:creationId xmlns:a16="http://schemas.microsoft.com/office/drawing/2014/main" id="{82CB50B7-0864-21FB-70E6-C00DCD6282E0}"/>
              </a:ext>
            </a:extLst>
          </p:cNvPr>
          <p:cNvSpPr/>
          <p:nvPr/>
        </p:nvSpPr>
        <p:spPr>
          <a:xfrm>
            <a:off x="4331804" y="849071"/>
            <a:ext cx="3528392" cy="81159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4E4D6DF7-3623-E0EB-46E3-CB2675747155}"/>
              </a:ext>
            </a:extLst>
          </p:cNvPr>
          <p:cNvSpPr txBox="1"/>
          <p:nvPr/>
        </p:nvSpPr>
        <p:spPr>
          <a:xfrm>
            <a:off x="4542841" y="1005153"/>
            <a:ext cx="3106318" cy="499432"/>
          </a:xfrm>
          <a:prstGeom prst="rect">
            <a:avLst/>
          </a:prstGeom>
          <a:noFill/>
          <a:ln>
            <a:noFill/>
          </a:ln>
        </p:spPr>
        <p:txBody>
          <a:bodyPr spcFirstLastPara="1" vert="horz" wrap="square" lIns="91425" tIns="91425" rIns="91425" bIns="91425" rtlCol="0" anchor="ctr" anchorCtr="0">
            <a:noAutofit/>
          </a:bodyPr>
          <a:lstStyle>
            <a:lvl1pPr lvl="0" indent="0" algn="ctr">
              <a:lnSpc>
                <a:spcPct val="120000"/>
              </a:lnSpc>
              <a:spcBef>
                <a:spcPts val="0"/>
              </a:spcBef>
              <a:spcAft>
                <a:spcPts val="0"/>
              </a:spcAft>
              <a:buSzPts val="1800"/>
              <a:buFont typeface="Arial" panose="020B0604020202020204" pitchFamily="34" charset="0"/>
              <a:buNone/>
              <a:defRPr sz="2400" b="1">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nSpc>
                <a:spcPct val="115000"/>
              </a:lnSpc>
              <a:spcBef>
                <a:spcPts val="0"/>
              </a:spcBef>
              <a:spcAft>
                <a:spcPts val="0"/>
              </a:spcAft>
              <a:buSzPts val="1400"/>
              <a:buFont typeface="Arial" panose="020B0604020202020204" pitchFamily="34" charset="0"/>
              <a:buChar char="○"/>
              <a:defRPr sz="2400"/>
            </a:lvl2pPr>
            <a:lvl3pPr marL="1371634" lvl="2" indent="-317508">
              <a:lnSpc>
                <a:spcPct val="115000"/>
              </a:lnSpc>
              <a:spcBef>
                <a:spcPts val="0"/>
              </a:spcBef>
              <a:spcAft>
                <a:spcPts val="0"/>
              </a:spcAft>
              <a:buSzPts val="1400"/>
              <a:buFont typeface="Arial" panose="020B0604020202020204" pitchFamily="34" charset="0"/>
              <a:buChar char="■"/>
              <a:defRPr sz="2000"/>
            </a:lvl3pPr>
            <a:lvl4pPr marL="1828846" lvl="3" indent="-317508">
              <a:lnSpc>
                <a:spcPct val="115000"/>
              </a:lnSpc>
              <a:spcBef>
                <a:spcPts val="0"/>
              </a:spcBef>
              <a:spcAft>
                <a:spcPts val="0"/>
              </a:spcAft>
              <a:buSzPts val="1400"/>
              <a:buFont typeface="Arial" panose="020B0604020202020204" pitchFamily="34" charset="0"/>
              <a:buChar char="●"/>
            </a:lvl4pPr>
            <a:lvl5pPr marL="2286057" lvl="4" indent="-317508">
              <a:lnSpc>
                <a:spcPct val="115000"/>
              </a:lnSpc>
              <a:spcBef>
                <a:spcPts val="0"/>
              </a:spcBef>
              <a:spcAft>
                <a:spcPts val="0"/>
              </a:spcAft>
              <a:buSzPts val="1400"/>
              <a:buFont typeface="Arial" panose="020B0604020202020204" pitchFamily="34" charset="0"/>
              <a:buChar char="○"/>
            </a:lvl5pPr>
            <a:lvl6pPr marL="2743269" lvl="5" indent="-317508">
              <a:lnSpc>
                <a:spcPct val="115000"/>
              </a:lnSpc>
              <a:spcBef>
                <a:spcPts val="0"/>
              </a:spcBef>
              <a:spcAft>
                <a:spcPts val="0"/>
              </a:spcAft>
              <a:buSzPts val="1400"/>
              <a:buFont typeface="Arial" panose="020B0604020202020204" pitchFamily="34" charset="0"/>
              <a:buChar char="■"/>
            </a:lvl6pPr>
            <a:lvl7pPr marL="3200480" lvl="6" indent="-317508">
              <a:lnSpc>
                <a:spcPct val="115000"/>
              </a:lnSpc>
              <a:spcBef>
                <a:spcPts val="0"/>
              </a:spcBef>
              <a:spcAft>
                <a:spcPts val="0"/>
              </a:spcAft>
              <a:buSzPts val="1400"/>
              <a:buFont typeface="Arial" panose="020B0604020202020204" pitchFamily="34" charset="0"/>
              <a:buChar char="●"/>
            </a:lvl7pPr>
            <a:lvl8pPr marL="3657691" lvl="7" indent="-317508">
              <a:lnSpc>
                <a:spcPct val="115000"/>
              </a:lnSpc>
              <a:spcBef>
                <a:spcPts val="0"/>
              </a:spcBef>
              <a:spcAft>
                <a:spcPts val="0"/>
              </a:spcAft>
              <a:buSzPts val="1400"/>
              <a:buFont typeface="Arial" panose="020B0604020202020204" pitchFamily="34" charset="0"/>
              <a:buChar char="○"/>
            </a:lvl8pPr>
            <a:lvl9pPr marL="4114903" lvl="8" indent="-317508">
              <a:lnSpc>
                <a:spcPct val="115000"/>
              </a:lnSpc>
              <a:spcBef>
                <a:spcPts val="0"/>
              </a:spcBef>
              <a:spcAft>
                <a:spcPts val="0"/>
              </a:spcAft>
              <a:buSzPts val="1400"/>
              <a:buFont typeface="Arial" panose="020B0604020202020204" pitchFamily="34" charset="0"/>
              <a:buChar char="■"/>
            </a:lvl9pPr>
          </a:lstStyle>
          <a:p>
            <a:r>
              <a:rPr lang="ko-KR" altLang="en-US" dirty="0"/>
              <a:t>주거지역 가격 결정 요인</a:t>
            </a:r>
          </a:p>
        </p:txBody>
      </p:sp>
      <p:grpSp>
        <p:nvGrpSpPr>
          <p:cNvPr id="5" name="그룹 4"/>
          <p:cNvGrpSpPr/>
          <p:nvPr/>
        </p:nvGrpSpPr>
        <p:grpSpPr>
          <a:xfrm>
            <a:off x="443372" y="2158702"/>
            <a:ext cx="11305256" cy="4187512"/>
            <a:chOff x="479376" y="2420888"/>
            <a:chExt cx="11305256" cy="4187512"/>
          </a:xfrm>
        </p:grpSpPr>
        <p:grpSp>
          <p:nvGrpSpPr>
            <p:cNvPr id="4" name="그룹 3"/>
            <p:cNvGrpSpPr/>
            <p:nvPr/>
          </p:nvGrpSpPr>
          <p:grpSpPr>
            <a:xfrm>
              <a:off x="8256240" y="2420888"/>
              <a:ext cx="3528392" cy="4187512"/>
              <a:chOff x="8406796" y="2420888"/>
              <a:chExt cx="3528392" cy="4187512"/>
            </a:xfrm>
          </p:grpSpPr>
          <p:sp>
            <p:nvSpPr>
              <p:cNvPr id="15" name="사각형: 둥근 모서리 14">
                <a:extLst>
                  <a:ext uri="{FF2B5EF4-FFF2-40B4-BE49-F238E27FC236}">
                    <a16:creationId xmlns:a16="http://schemas.microsoft.com/office/drawing/2014/main" id="{C21AEFB8-CEA5-2783-DE54-F80BC49A0A18}"/>
                  </a:ext>
                </a:extLst>
              </p:cNvPr>
              <p:cNvSpPr/>
              <p:nvPr/>
            </p:nvSpPr>
            <p:spPr>
              <a:xfrm>
                <a:off x="8406796" y="2863984"/>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텍스트 개체 틀 11">
                <a:extLst>
                  <a:ext uri="{FF2B5EF4-FFF2-40B4-BE49-F238E27FC236}">
                    <a16:creationId xmlns:a16="http://schemas.microsoft.com/office/drawing/2014/main" id="{2FAF9B0D-FAF5-6287-2FA0-6FBDBBD4EC33}"/>
                  </a:ext>
                </a:extLst>
              </p:cNvPr>
              <p:cNvSpPr txBox="1">
                <a:spLocks/>
              </p:cNvSpPr>
              <p:nvPr/>
            </p:nvSpPr>
            <p:spPr>
              <a:xfrm>
                <a:off x="9639546" y="2420888"/>
                <a:ext cx="1062892"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400" b="1" u="sng" dirty="0">
                    <a:solidFill>
                      <a:schemeClr val="bg1">
                        <a:lumMod val="95000"/>
                      </a:schemeClr>
                    </a:solidFill>
                  </a:rPr>
                  <a:t>서비스</a:t>
                </a:r>
              </a:p>
            </p:txBody>
          </p:sp>
          <p:sp>
            <p:nvSpPr>
              <p:cNvPr id="27" name="텍스트 개체 틀 11">
                <a:extLst>
                  <a:ext uri="{FF2B5EF4-FFF2-40B4-BE49-F238E27FC236}">
                    <a16:creationId xmlns:a16="http://schemas.microsoft.com/office/drawing/2014/main" id="{E6A64F04-76F6-7375-436F-F054EDB71DA9}"/>
                  </a:ext>
                </a:extLst>
              </p:cNvPr>
              <p:cNvSpPr txBox="1">
                <a:spLocks/>
              </p:cNvSpPr>
              <p:nvPr/>
            </p:nvSpPr>
            <p:spPr>
              <a:xfrm>
                <a:off x="8904312" y="3036704"/>
                <a:ext cx="2742081" cy="791703"/>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000" b="1" dirty="0"/>
                  <a:t>미래 부동산 가격 예측을</a:t>
                </a:r>
                <a:endParaRPr lang="en-US" altLang="ko-KR" sz="2000" b="1" dirty="0"/>
              </a:p>
              <a:p>
                <a:pPr algn="ctr"/>
                <a:r>
                  <a:rPr lang="ko-KR" altLang="en-US" sz="2000" b="1" dirty="0"/>
                  <a:t>통한 매물 추천 서비스</a:t>
                </a:r>
              </a:p>
            </p:txBody>
          </p:sp>
          <p:pic>
            <p:nvPicPr>
              <p:cNvPr id="44" name="Picture 2" descr="C:\Users\user\Downloads\mockup-of-an-angled-iphone-12-pro-5010-el1.png">
                <a:extLst>
                  <a:ext uri="{FF2B5EF4-FFF2-40B4-BE49-F238E27FC236}">
                    <a16:creationId xmlns:a16="http://schemas.microsoft.com/office/drawing/2014/main" id="{0D852F1B-7074-8D06-F4A1-A4DF83BB3F78}"/>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6148" b="86576" l="36706" r="62516"/>
                        </a14:imgEffect>
                      </a14:imgLayer>
                    </a14:imgProps>
                  </a:ext>
                  <a:ext uri="{28A0092B-C50C-407E-A947-70E740481C1C}">
                    <a14:useLocalDpi xmlns:a14="http://schemas.microsoft.com/office/drawing/2010/main" val="0"/>
                  </a:ext>
                </a:extLst>
              </a:blip>
              <a:srcRect l="36628" t="16389" r="36972" b="13461"/>
              <a:stretch/>
            </p:blipFill>
            <p:spPr bwMode="auto">
              <a:xfrm flipH="1">
                <a:off x="9548895" y="4221088"/>
                <a:ext cx="1244195" cy="2139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그룹 1"/>
            <p:cNvGrpSpPr/>
            <p:nvPr/>
          </p:nvGrpSpPr>
          <p:grpSpPr>
            <a:xfrm>
              <a:off x="479376" y="2420888"/>
              <a:ext cx="3528392" cy="4187512"/>
              <a:chOff x="256813" y="2420888"/>
              <a:chExt cx="3528392" cy="4187512"/>
            </a:xfrm>
          </p:grpSpPr>
          <p:sp>
            <p:nvSpPr>
              <p:cNvPr id="13" name="사각형: 둥근 모서리 12">
                <a:extLst>
                  <a:ext uri="{FF2B5EF4-FFF2-40B4-BE49-F238E27FC236}">
                    <a16:creationId xmlns:a16="http://schemas.microsoft.com/office/drawing/2014/main" id="{9C4A7AA1-AF89-C8F5-316A-68E0613522FC}"/>
                  </a:ext>
                </a:extLst>
              </p:cNvPr>
              <p:cNvSpPr/>
              <p:nvPr/>
            </p:nvSpPr>
            <p:spPr>
              <a:xfrm>
                <a:off x="256813" y="2863984"/>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텍스트 개체 틀 11">
                <a:extLst>
                  <a:ext uri="{FF2B5EF4-FFF2-40B4-BE49-F238E27FC236}">
                    <a16:creationId xmlns:a16="http://schemas.microsoft.com/office/drawing/2014/main" id="{9C76BDC6-3D57-3AD9-C33A-08D203954C63}"/>
                  </a:ext>
                </a:extLst>
              </p:cNvPr>
              <p:cNvSpPr txBox="1">
                <a:spLocks/>
              </p:cNvSpPr>
              <p:nvPr/>
            </p:nvSpPr>
            <p:spPr>
              <a:xfrm>
                <a:off x="1489563" y="2420888"/>
                <a:ext cx="1062892"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400" b="1" u="sng" dirty="0">
                    <a:solidFill>
                      <a:schemeClr val="bg1">
                        <a:lumMod val="95000"/>
                      </a:schemeClr>
                    </a:solidFill>
                  </a:rPr>
                  <a:t>의문점</a:t>
                </a:r>
              </a:p>
            </p:txBody>
          </p:sp>
          <p:sp>
            <p:nvSpPr>
              <p:cNvPr id="21" name="텍스트 개체 틀 11">
                <a:extLst>
                  <a:ext uri="{FF2B5EF4-FFF2-40B4-BE49-F238E27FC236}">
                    <a16:creationId xmlns:a16="http://schemas.microsoft.com/office/drawing/2014/main" id="{1210A88F-8383-4F91-E0D3-ED7C8AB19E06}"/>
                  </a:ext>
                </a:extLst>
              </p:cNvPr>
              <p:cNvSpPr txBox="1">
                <a:spLocks/>
              </p:cNvSpPr>
              <p:nvPr/>
            </p:nvSpPr>
            <p:spPr>
              <a:xfrm>
                <a:off x="649969" y="3036704"/>
                <a:ext cx="2742081" cy="791703"/>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000" b="1" dirty="0"/>
                  <a:t>인구이동과 부동산 가격 사이의 연관성</a:t>
                </a:r>
              </a:p>
            </p:txBody>
          </p:sp>
          <p:pic>
            <p:nvPicPr>
              <p:cNvPr id="3074" name="Picture 2">
                <a:extLst>
                  <a:ext uri="{FF2B5EF4-FFF2-40B4-BE49-F238E27FC236}">
                    <a16:creationId xmlns:a16="http://schemas.microsoft.com/office/drawing/2014/main" id="{B11717E1-E06E-916A-3881-0B022AA29B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36" t="25246" r="21767" b="24242"/>
              <a:stretch/>
            </p:blipFill>
            <p:spPr bwMode="auto">
              <a:xfrm>
                <a:off x="1991120" y="5096555"/>
                <a:ext cx="1400930" cy="12637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5113A44-42F4-A2E7-A8A2-F22DA33849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64" t="6790" r="4826" b="16990"/>
              <a:stretch/>
            </p:blipFill>
            <p:spPr bwMode="auto">
              <a:xfrm>
                <a:off x="649969" y="3970339"/>
                <a:ext cx="1479158" cy="13473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p:cNvGrpSpPr/>
            <p:nvPr/>
          </p:nvGrpSpPr>
          <p:grpSpPr>
            <a:xfrm>
              <a:off x="4367808" y="2420888"/>
              <a:ext cx="3528392" cy="4187512"/>
              <a:chOff x="4331804" y="2420888"/>
              <a:chExt cx="3528392" cy="4187512"/>
            </a:xfrm>
          </p:grpSpPr>
          <p:sp>
            <p:nvSpPr>
              <p:cNvPr id="14" name="사각형: 둥근 모서리 13">
                <a:extLst>
                  <a:ext uri="{FF2B5EF4-FFF2-40B4-BE49-F238E27FC236}">
                    <a16:creationId xmlns:a16="http://schemas.microsoft.com/office/drawing/2014/main" id="{551F3877-7735-F784-69A0-3B6FDB004BF7}"/>
                  </a:ext>
                </a:extLst>
              </p:cNvPr>
              <p:cNvSpPr/>
              <p:nvPr/>
            </p:nvSpPr>
            <p:spPr>
              <a:xfrm>
                <a:off x="4331804" y="2863984"/>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텍스트 개체 틀 11">
                <a:extLst>
                  <a:ext uri="{FF2B5EF4-FFF2-40B4-BE49-F238E27FC236}">
                    <a16:creationId xmlns:a16="http://schemas.microsoft.com/office/drawing/2014/main" id="{605B81EA-CDB1-612D-8226-F4F2BD650879}"/>
                  </a:ext>
                </a:extLst>
              </p:cNvPr>
              <p:cNvSpPr txBox="1">
                <a:spLocks/>
              </p:cNvSpPr>
              <p:nvPr/>
            </p:nvSpPr>
            <p:spPr>
              <a:xfrm>
                <a:off x="5564554" y="2420888"/>
                <a:ext cx="1062892"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400" b="1" u="sng" dirty="0">
                    <a:solidFill>
                      <a:schemeClr val="bg1">
                        <a:lumMod val="95000"/>
                      </a:schemeClr>
                    </a:solidFill>
                  </a:rPr>
                  <a:t>공부</a:t>
                </a:r>
              </a:p>
            </p:txBody>
          </p:sp>
          <p:sp>
            <p:nvSpPr>
              <p:cNvPr id="22" name="텍스트 개체 틀 11">
                <a:extLst>
                  <a:ext uri="{FF2B5EF4-FFF2-40B4-BE49-F238E27FC236}">
                    <a16:creationId xmlns:a16="http://schemas.microsoft.com/office/drawing/2014/main" id="{97209CCF-9994-300D-0030-AB594CB76D46}"/>
                  </a:ext>
                </a:extLst>
              </p:cNvPr>
              <p:cNvSpPr txBox="1">
                <a:spLocks/>
              </p:cNvSpPr>
              <p:nvPr/>
            </p:nvSpPr>
            <p:spPr>
              <a:xfrm>
                <a:off x="4690400" y="3036704"/>
                <a:ext cx="2811200" cy="791703"/>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000" b="1" dirty="0"/>
                  <a:t>경제</a:t>
                </a:r>
                <a:r>
                  <a:rPr lang="en-US" altLang="ko-KR" sz="2000" b="1" dirty="0"/>
                  <a:t>, </a:t>
                </a:r>
                <a:r>
                  <a:rPr lang="ko-KR" altLang="en-US" sz="2000" b="1" dirty="0"/>
                  <a:t>정치</a:t>
                </a:r>
                <a:r>
                  <a:rPr lang="en-US" altLang="ko-KR" sz="2000" b="1" dirty="0"/>
                  <a:t>, </a:t>
                </a:r>
                <a:r>
                  <a:rPr lang="ko-KR" altLang="en-US" sz="2000" b="1" dirty="0"/>
                  <a:t>사회가 </a:t>
                </a:r>
                <a:endParaRPr lang="en-US" altLang="ko-KR" sz="2000" b="1" dirty="0"/>
              </a:p>
              <a:p>
                <a:pPr algn="ctr"/>
                <a:r>
                  <a:rPr lang="ko-KR" altLang="en-US" sz="2000" b="1" dirty="0"/>
                  <a:t>부동산 가격에 끼치는 영향</a:t>
                </a:r>
              </a:p>
            </p:txBody>
          </p:sp>
          <p:grpSp>
            <p:nvGrpSpPr>
              <p:cNvPr id="51" name="그룹 50">
                <a:extLst>
                  <a:ext uri="{FF2B5EF4-FFF2-40B4-BE49-F238E27FC236}">
                    <a16:creationId xmlns:a16="http://schemas.microsoft.com/office/drawing/2014/main" id="{6650BDA7-5673-8FCE-B81D-DBB3DB6EB7E3}"/>
                  </a:ext>
                </a:extLst>
              </p:cNvPr>
              <p:cNvGrpSpPr/>
              <p:nvPr/>
            </p:nvGrpSpPr>
            <p:grpSpPr>
              <a:xfrm>
                <a:off x="4725549" y="4186843"/>
                <a:ext cx="2740902" cy="2173438"/>
                <a:chOff x="4660801" y="4186843"/>
                <a:chExt cx="2740902" cy="2173438"/>
              </a:xfrm>
            </p:grpSpPr>
            <p:pic>
              <p:nvPicPr>
                <p:cNvPr id="3084" name="Picture 12">
                  <a:extLst>
                    <a:ext uri="{FF2B5EF4-FFF2-40B4-BE49-F238E27FC236}">
                      <a16:creationId xmlns:a16="http://schemas.microsoft.com/office/drawing/2014/main" id="{1CABAB50-635D-C4C5-43FB-67AE4C9E3A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0801" y="4186843"/>
                  <a:ext cx="967944" cy="105462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olitical party vote election politics politicians - Culture, Religion &amp;  Festivals Icons">
                  <a:extLst>
                    <a:ext uri="{FF2B5EF4-FFF2-40B4-BE49-F238E27FC236}">
                      <a16:creationId xmlns:a16="http://schemas.microsoft.com/office/drawing/2014/main" id="{9667BCDF-39F9-E1D2-613E-E8F55FE6C9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6248" y="5311305"/>
                  <a:ext cx="1048976" cy="104897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ocial Curved Lineal icon">
                  <a:extLst>
                    <a:ext uri="{FF2B5EF4-FFF2-40B4-BE49-F238E27FC236}">
                      <a16:creationId xmlns:a16="http://schemas.microsoft.com/office/drawing/2014/main" id="{08295AC2-EDF1-869F-C74D-9A159EB559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2727" y="4186843"/>
                  <a:ext cx="1048976" cy="1048976"/>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6" name="그룹 5"/>
          <p:cNvGrpSpPr/>
          <p:nvPr/>
        </p:nvGrpSpPr>
        <p:grpSpPr>
          <a:xfrm>
            <a:off x="4393382" y="136107"/>
            <a:ext cx="7497166" cy="335081"/>
            <a:chOff x="4250271" y="136107"/>
            <a:chExt cx="7497166" cy="335081"/>
          </a:xfrm>
        </p:grpSpPr>
        <p:sp>
          <p:nvSpPr>
            <p:cNvPr id="297" name="사각형: 둥근 모서리 296">
              <a:extLst>
                <a:ext uri="{FF2B5EF4-FFF2-40B4-BE49-F238E27FC236}">
                  <a16:creationId xmlns:a16="http://schemas.microsoft.com/office/drawing/2014/main" id="{6EB358FE-2F42-43B7-0C46-B6AC88D2C893}"/>
                </a:ext>
              </a:extLst>
            </p:cNvPr>
            <p:cNvSpPr/>
            <p:nvPr/>
          </p:nvSpPr>
          <p:spPr>
            <a:xfrm>
              <a:off x="4250271"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155291"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29" name="사각형: 둥근 모서리 297">
              <a:extLst>
                <a:ext uri="{FF2B5EF4-FFF2-40B4-BE49-F238E27FC236}">
                  <a16:creationId xmlns:a16="http://schemas.microsoft.com/office/drawing/2014/main" id="{8D8266AE-949A-182B-4E94-5531E4D1E598}"/>
                </a:ext>
              </a:extLst>
            </p:cNvPr>
            <p:cNvSpPr/>
            <p:nvPr/>
          </p:nvSpPr>
          <p:spPr>
            <a:xfrm>
              <a:off x="8060311" y="136108"/>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0" name="사각형: 둥근 모서리 297">
              <a:extLst>
                <a:ext uri="{FF2B5EF4-FFF2-40B4-BE49-F238E27FC236}">
                  <a16:creationId xmlns:a16="http://schemas.microsoft.com/office/drawing/2014/main" id="{8D8266AE-949A-182B-4E94-5531E4D1E598}"/>
                </a:ext>
              </a:extLst>
            </p:cNvPr>
            <p:cNvSpPr/>
            <p:nvPr/>
          </p:nvSpPr>
          <p:spPr>
            <a:xfrm>
              <a:off x="9965330"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2912842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사각형: 둥근 모서리 14">
            <a:extLst>
              <a:ext uri="{FF2B5EF4-FFF2-40B4-BE49-F238E27FC236}">
                <a16:creationId xmlns:a16="http://schemas.microsoft.com/office/drawing/2014/main" id="{C21AEFB8-CEA5-2783-DE54-F80BC49A0A18}"/>
              </a:ext>
            </a:extLst>
          </p:cNvPr>
          <p:cNvSpPr/>
          <p:nvPr/>
        </p:nvSpPr>
        <p:spPr>
          <a:xfrm>
            <a:off x="256812" y="2182648"/>
            <a:ext cx="11678376" cy="4558720"/>
          </a:xfrm>
          <a:prstGeom prst="roundRect">
            <a:avLst>
              <a:gd name="adj" fmla="val 4061"/>
            </a:avLst>
          </a:prstGeom>
          <a:solidFill>
            <a:schemeClr val="bg2">
              <a:lumMod val="5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634041" cy="404431"/>
          </a:xfrm>
        </p:spPr>
        <p:txBody>
          <a:bodyPr/>
          <a:lstStyle/>
          <a:p>
            <a:r>
              <a:rPr lang="en-US" altLang="ko-KR" dirty="0">
                <a:latin typeface="Pretendard" panose="02000503000000020004" pitchFamily="50" charset="-127"/>
                <a:ea typeface="Pretendard" panose="02000503000000020004" pitchFamily="50" charset="-127"/>
              </a:rPr>
              <a:t>II. </a:t>
            </a:r>
            <a:r>
              <a:rPr lang="ko-KR" altLang="en-US" dirty="0">
                <a:latin typeface="Pretendard" panose="02000503000000020004" pitchFamily="50" charset="-127"/>
                <a:ea typeface="Pretendard" panose="02000503000000020004" pitchFamily="50" charset="-127"/>
              </a:rPr>
              <a:t>분석 계획</a:t>
            </a:r>
          </a:p>
        </p:txBody>
      </p:sp>
      <p:sp>
        <p:nvSpPr>
          <p:cNvPr id="34" name="사각형: 둥근 모서리 14">
            <a:extLst>
              <a:ext uri="{FF2B5EF4-FFF2-40B4-BE49-F238E27FC236}">
                <a16:creationId xmlns:a16="http://schemas.microsoft.com/office/drawing/2014/main" id="{C21AEFB8-CEA5-2783-DE54-F80BC49A0A18}"/>
              </a:ext>
            </a:extLst>
          </p:cNvPr>
          <p:cNvSpPr/>
          <p:nvPr/>
        </p:nvSpPr>
        <p:spPr>
          <a:xfrm>
            <a:off x="2783631" y="793995"/>
            <a:ext cx="6624738" cy="1108883"/>
          </a:xfrm>
          <a:prstGeom prst="roundRect">
            <a:avLst>
              <a:gd name="adj" fmla="val 9284"/>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3044122" y="932938"/>
            <a:ext cx="6103754" cy="830997"/>
          </a:xfrm>
          <a:prstGeom prst="rect">
            <a:avLst/>
          </a:prstGeom>
        </p:spPr>
        <p:txBody>
          <a:bodyPr wrap="square">
            <a:spAutoFit/>
          </a:bodyPr>
          <a:lstStyle/>
          <a:p>
            <a:pPr algn="ctr"/>
            <a:r>
              <a:rPr lang="ko-KR" altLang="en-US" sz="2400" b="1" dirty="0">
                <a:latin typeface="Pretendard" panose="02000503000000020004" pitchFamily="50" charset="-127"/>
                <a:ea typeface="Pretendard" panose="02000503000000020004" pitchFamily="50" charset="-127"/>
                <a:cs typeface="Pretendard" panose="02000503000000020004" pitchFamily="50" charset="-127"/>
              </a:rPr>
              <a:t>미래 평균매매가격 예측</a:t>
            </a:r>
            <a:endParaRPr lang="en-US" altLang="ko-KR" sz="2400" b="1" dirty="0">
              <a:latin typeface="Pretendard" panose="02000503000000020004" pitchFamily="50" charset="-127"/>
              <a:ea typeface="Pretendard" panose="02000503000000020004" pitchFamily="50" charset="-127"/>
              <a:cs typeface="Pretendard" panose="02000503000000020004" pitchFamily="50" charset="-127"/>
            </a:endParaRPr>
          </a:p>
          <a:p>
            <a:pPr algn="ctr"/>
            <a:r>
              <a:rPr lang="en-US" altLang="ko-KR" sz="2400" b="1"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2400" b="1" dirty="0">
                <a:latin typeface="Pretendard" panose="02000503000000020004" pitchFamily="50" charset="-127"/>
                <a:ea typeface="Pretendard" panose="02000503000000020004" pitchFamily="50" charset="-127"/>
                <a:cs typeface="Pretendard" panose="02000503000000020004" pitchFamily="50" charset="-127"/>
              </a:rPr>
              <a:t>평균매매가격을 기준으로 평균 상승률 적용 기반</a:t>
            </a:r>
            <a:r>
              <a:rPr lang="en-US" altLang="ko-KR" sz="2400" b="1"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sz="2400" b="1"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5" name="그림 34" descr="물, 음악, 어두운, 기타이(가) 표시된 사진&#10;&#10;자동 생성된 설명">
            <a:extLst>
              <a:ext uri="{FF2B5EF4-FFF2-40B4-BE49-F238E27FC236}">
                <a16:creationId xmlns:a16="http://schemas.microsoft.com/office/drawing/2014/main" id="{EF867C7D-ACC4-BA70-E6D6-5E5E7577492E}"/>
              </a:ext>
            </a:extLst>
          </p:cNvPr>
          <p:cNvPicPr>
            <a:picLocks noChangeAspect="1"/>
          </p:cNvPicPr>
          <p:nvPr/>
        </p:nvPicPr>
        <p:blipFill>
          <a:blip r:embed="rId3"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flipV="1">
            <a:off x="4200904" y="1846262"/>
            <a:ext cx="3790192" cy="379423"/>
          </a:xfrm>
          <a:prstGeom prst="rect">
            <a:avLst/>
          </a:prstGeom>
        </p:spPr>
      </p:pic>
      <p:sp>
        <p:nvSpPr>
          <p:cNvPr id="30" name="사각형: 둥근 모서리 13">
            <a:extLst>
              <a:ext uri="{FF2B5EF4-FFF2-40B4-BE49-F238E27FC236}">
                <a16:creationId xmlns:a16="http://schemas.microsoft.com/office/drawing/2014/main" id="{551F3877-7735-F784-69A0-3B6FDB004BF7}"/>
              </a:ext>
            </a:extLst>
          </p:cNvPr>
          <p:cNvSpPr/>
          <p:nvPr/>
        </p:nvSpPr>
        <p:spPr>
          <a:xfrm>
            <a:off x="4331804" y="2811348"/>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텍스트 개체 틀 11">
            <a:extLst>
              <a:ext uri="{FF2B5EF4-FFF2-40B4-BE49-F238E27FC236}">
                <a16:creationId xmlns:a16="http://schemas.microsoft.com/office/drawing/2014/main" id="{605B81EA-CDB1-612D-8226-F4F2BD650879}"/>
              </a:ext>
            </a:extLst>
          </p:cNvPr>
          <p:cNvSpPr txBox="1">
            <a:spLocks/>
          </p:cNvSpPr>
          <p:nvPr/>
        </p:nvSpPr>
        <p:spPr>
          <a:xfrm>
            <a:off x="5389951" y="2368252"/>
            <a:ext cx="1412098"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200" b="1" u="sng" dirty="0">
                <a:solidFill>
                  <a:schemeClr val="bg1">
                    <a:lumMod val="95000"/>
                  </a:schemeClr>
                </a:solidFill>
              </a:rPr>
              <a:t>대상 객체</a:t>
            </a:r>
          </a:p>
        </p:txBody>
      </p:sp>
      <p:sp>
        <p:nvSpPr>
          <p:cNvPr id="37" name="직사각형 36"/>
          <p:cNvSpPr/>
          <p:nvPr/>
        </p:nvSpPr>
        <p:spPr>
          <a:xfrm>
            <a:off x="6691098" y="6085318"/>
            <a:ext cx="848310" cy="400110"/>
          </a:xfrm>
          <a:prstGeom prst="rect">
            <a:avLst/>
          </a:prstGeom>
        </p:spPr>
        <p:txBody>
          <a:bodyPr wrap="none">
            <a:spAutoFit/>
          </a:bodyPr>
          <a:lstStyle/>
          <a:p>
            <a:pPr algn="ctr"/>
            <a:r>
              <a:rPr lang="ko-KR" altLang="en-US"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아파트</a:t>
            </a:r>
          </a:p>
        </p:txBody>
      </p:sp>
      <p:pic>
        <p:nvPicPr>
          <p:cNvPr id="7" name="그림 6"/>
          <p:cNvPicPr>
            <a:picLocks noChangeAspect="1"/>
          </p:cNvPicPr>
          <p:nvPr/>
        </p:nvPicPr>
        <p:blipFill rotWithShape="1">
          <a:blip r:embed="rId4"/>
          <a:srcRect l="4647" r="6146"/>
          <a:stretch/>
        </p:blipFill>
        <p:spPr>
          <a:xfrm>
            <a:off x="6487610" y="4597431"/>
            <a:ext cx="1255286" cy="1407164"/>
          </a:xfrm>
          <a:prstGeom prst="rect">
            <a:avLst/>
          </a:prstGeom>
        </p:spPr>
      </p:pic>
      <p:grpSp>
        <p:nvGrpSpPr>
          <p:cNvPr id="16" name="그룹 15"/>
          <p:cNvGrpSpPr/>
          <p:nvPr/>
        </p:nvGrpSpPr>
        <p:grpSpPr>
          <a:xfrm>
            <a:off x="4449105" y="4957494"/>
            <a:ext cx="1742088" cy="1527934"/>
            <a:chOff x="4417535" y="4972744"/>
            <a:chExt cx="1742088" cy="1527934"/>
          </a:xfrm>
        </p:grpSpPr>
        <p:sp>
          <p:nvSpPr>
            <p:cNvPr id="41" name="직사각형 40"/>
            <p:cNvSpPr/>
            <p:nvPr/>
          </p:nvSpPr>
          <p:spPr>
            <a:xfrm>
              <a:off x="4753817" y="6100568"/>
              <a:ext cx="1069525" cy="400110"/>
            </a:xfrm>
            <a:prstGeom prst="rect">
              <a:avLst/>
            </a:prstGeom>
          </p:spPr>
          <p:txBody>
            <a:bodyPr wrap="none">
              <a:spAutoFit/>
            </a:bodyPr>
            <a:lstStyle/>
            <a:p>
              <a:pPr algn="ctr"/>
              <a:r>
                <a:rPr lang="ko-KR" altLang="en-US"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단독주택</a:t>
              </a:r>
            </a:p>
          </p:txBody>
        </p:sp>
        <p:pic>
          <p:nvPicPr>
            <p:cNvPr id="9" name="그림 8"/>
            <p:cNvPicPr>
              <a:picLocks noChangeAspect="1"/>
            </p:cNvPicPr>
            <p:nvPr/>
          </p:nvPicPr>
          <p:blipFill rotWithShape="1">
            <a:blip r:embed="rId5"/>
            <a:srcRect l="5104" r="5104"/>
            <a:stretch/>
          </p:blipFill>
          <p:spPr>
            <a:xfrm>
              <a:off x="4417535" y="4972744"/>
              <a:ext cx="1742088" cy="1047101"/>
            </a:xfrm>
            <a:prstGeom prst="rect">
              <a:avLst/>
            </a:prstGeom>
          </p:spPr>
        </p:pic>
      </p:grpSp>
      <p:sp>
        <p:nvSpPr>
          <p:cNvPr id="40" name="직사각형 39"/>
          <p:cNvSpPr/>
          <p:nvPr/>
        </p:nvSpPr>
        <p:spPr>
          <a:xfrm>
            <a:off x="5561238" y="4259221"/>
            <a:ext cx="1069525" cy="400110"/>
          </a:xfrm>
          <a:prstGeom prst="rect">
            <a:avLst/>
          </a:prstGeom>
        </p:spPr>
        <p:txBody>
          <a:bodyPr wrap="none">
            <a:spAutoFit/>
          </a:bodyPr>
          <a:lstStyle/>
          <a:p>
            <a:pPr algn="ctr"/>
            <a:r>
              <a:rPr lang="ko-KR" altLang="en-US"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연립주택</a:t>
            </a:r>
          </a:p>
        </p:txBody>
      </p:sp>
      <p:pic>
        <p:nvPicPr>
          <p:cNvPr id="11" name="그림 10"/>
          <p:cNvPicPr>
            <a:picLocks noChangeAspect="1"/>
          </p:cNvPicPr>
          <p:nvPr/>
        </p:nvPicPr>
        <p:blipFill rotWithShape="1">
          <a:blip r:embed="rId6"/>
          <a:srcRect t="24095" b="24095"/>
          <a:stretch/>
        </p:blipFill>
        <p:spPr>
          <a:xfrm>
            <a:off x="5020555" y="3109365"/>
            <a:ext cx="2150890" cy="1114362"/>
          </a:xfrm>
          <a:prstGeom prst="rect">
            <a:avLst/>
          </a:prstGeom>
        </p:spPr>
      </p:pic>
      <p:sp>
        <p:nvSpPr>
          <p:cNvPr id="32" name="사각형: 둥근 모서리 14">
            <a:extLst>
              <a:ext uri="{FF2B5EF4-FFF2-40B4-BE49-F238E27FC236}">
                <a16:creationId xmlns:a16="http://schemas.microsoft.com/office/drawing/2014/main" id="{C21AEFB8-CEA5-2783-DE54-F80BC49A0A18}"/>
              </a:ext>
            </a:extLst>
          </p:cNvPr>
          <p:cNvSpPr/>
          <p:nvPr/>
        </p:nvSpPr>
        <p:spPr>
          <a:xfrm>
            <a:off x="8148228" y="2811348"/>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텍스트 개체 틀 11">
            <a:extLst>
              <a:ext uri="{FF2B5EF4-FFF2-40B4-BE49-F238E27FC236}">
                <a16:creationId xmlns:a16="http://schemas.microsoft.com/office/drawing/2014/main" id="{2FAF9B0D-FAF5-6287-2FA0-6FBDBBD4EC33}"/>
              </a:ext>
            </a:extLst>
          </p:cNvPr>
          <p:cNvSpPr txBox="1">
            <a:spLocks/>
          </p:cNvSpPr>
          <p:nvPr/>
        </p:nvSpPr>
        <p:spPr>
          <a:xfrm>
            <a:off x="9235925" y="2368252"/>
            <a:ext cx="1352998"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200" b="1" u="sng" dirty="0">
                <a:solidFill>
                  <a:schemeClr val="bg1">
                    <a:lumMod val="95000"/>
                  </a:schemeClr>
                </a:solidFill>
              </a:rPr>
              <a:t>지리 범위</a:t>
            </a:r>
          </a:p>
        </p:txBody>
      </p:sp>
      <p:sp>
        <p:nvSpPr>
          <p:cNvPr id="28" name="사각형: 둥근 모서리 12">
            <a:extLst>
              <a:ext uri="{FF2B5EF4-FFF2-40B4-BE49-F238E27FC236}">
                <a16:creationId xmlns:a16="http://schemas.microsoft.com/office/drawing/2014/main" id="{9C4A7AA1-AF89-C8F5-316A-68E0613522FC}"/>
              </a:ext>
            </a:extLst>
          </p:cNvPr>
          <p:cNvSpPr/>
          <p:nvPr/>
        </p:nvSpPr>
        <p:spPr>
          <a:xfrm>
            <a:off x="515380" y="2811348"/>
            <a:ext cx="3528392" cy="3744416"/>
          </a:xfrm>
          <a:prstGeom prst="roundRect">
            <a:avLst>
              <a:gd name="adj" fmla="val 9284"/>
            </a:avLst>
          </a:prstGeom>
          <a:solidFill>
            <a:schemeClr val="bg1">
              <a:lumMod val="9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텍스트 개체 틀 11">
            <a:extLst>
              <a:ext uri="{FF2B5EF4-FFF2-40B4-BE49-F238E27FC236}">
                <a16:creationId xmlns:a16="http://schemas.microsoft.com/office/drawing/2014/main" id="{9C76BDC6-3D57-3AD9-C33A-08D203954C63}"/>
              </a:ext>
            </a:extLst>
          </p:cNvPr>
          <p:cNvSpPr txBox="1">
            <a:spLocks/>
          </p:cNvSpPr>
          <p:nvPr/>
        </p:nvSpPr>
        <p:spPr>
          <a:xfrm>
            <a:off x="1560534" y="2368252"/>
            <a:ext cx="1438085" cy="406268"/>
          </a:xfrm>
          <a:prstGeom prst="rect">
            <a:avLst/>
          </a:prstGeom>
          <a:noFill/>
          <a:ln>
            <a:noFill/>
          </a:ln>
        </p:spPr>
        <p:txBody>
          <a:bodyPr spcFirstLastPara="1" vert="horz" wrap="square" lIns="91425" tIns="91425" rIns="91425" bIns="91425" rtlCol="0" anchor="ctr" anchorCtr="0">
            <a:noAutofit/>
          </a:bodyPr>
          <a:lstStyle>
            <a:lvl1pPr marL="0" lvl="0" indent="0" algn="just" defTabSz="914400" rtl="0" eaLnBrk="1" latinLnBrk="1" hangingPunct="1">
              <a:lnSpc>
                <a:spcPct val="120000"/>
              </a:lnSpc>
              <a:spcBef>
                <a:spcPts val="0"/>
              </a:spcBef>
              <a:spcAft>
                <a:spcPts val="0"/>
              </a:spcAft>
              <a:buSzPts val="1800"/>
              <a:buFont typeface="Arial" panose="020B0604020202020204" pitchFamily="34" charset="0"/>
              <a:buNone/>
              <a:defRPr sz="1600" b="0" kern="1200">
                <a:solidFill>
                  <a:srgbClr val="404040"/>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algn="ctr"/>
            <a:r>
              <a:rPr lang="ko-KR" altLang="en-US" sz="2200" b="1" u="sng" dirty="0">
                <a:solidFill>
                  <a:schemeClr val="bg1">
                    <a:lumMod val="95000"/>
                  </a:schemeClr>
                </a:solidFill>
              </a:rPr>
              <a:t>시간 범위</a:t>
            </a:r>
          </a:p>
        </p:txBody>
      </p:sp>
      <p:sp>
        <p:nvSpPr>
          <p:cNvPr id="4" name="직사각형 3"/>
          <p:cNvSpPr/>
          <p:nvPr/>
        </p:nvSpPr>
        <p:spPr>
          <a:xfrm>
            <a:off x="1339254" y="2811348"/>
            <a:ext cx="1880644" cy="400110"/>
          </a:xfrm>
          <a:prstGeom prst="rect">
            <a:avLst/>
          </a:prstGeom>
        </p:spPr>
        <p:txBody>
          <a:bodyPr wrap="none">
            <a:spAutoFit/>
          </a:bodyPr>
          <a:lstStyle/>
          <a:p>
            <a:pPr algn="ctr"/>
            <a:r>
              <a:rPr lang="en-US" altLang="ko-KR"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2013 ~ 2023</a:t>
            </a:r>
            <a:r>
              <a:rPr lang="ko-KR" altLang="en-US" sz="20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년</a:t>
            </a:r>
          </a:p>
        </p:txBody>
      </p:sp>
      <p:grpSp>
        <p:nvGrpSpPr>
          <p:cNvPr id="83" name="그룹 82"/>
          <p:cNvGrpSpPr/>
          <p:nvPr/>
        </p:nvGrpSpPr>
        <p:grpSpPr>
          <a:xfrm>
            <a:off x="1444745" y="3355474"/>
            <a:ext cx="1669663" cy="3200290"/>
            <a:chOff x="1175599" y="2924944"/>
            <a:chExt cx="1669663" cy="3200290"/>
          </a:xfrm>
        </p:grpSpPr>
        <p:sp>
          <p:nvSpPr>
            <p:cNvPr id="26" name="직사각형 25"/>
            <p:cNvSpPr/>
            <p:nvPr/>
          </p:nvSpPr>
          <p:spPr>
            <a:xfrm>
              <a:off x="1955617" y="2924944"/>
              <a:ext cx="109627" cy="3200290"/>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2" name="그룹 81"/>
            <p:cNvGrpSpPr/>
            <p:nvPr/>
          </p:nvGrpSpPr>
          <p:grpSpPr>
            <a:xfrm>
              <a:off x="1175599" y="2936356"/>
              <a:ext cx="1669663" cy="3177467"/>
              <a:chOff x="1175599" y="2944007"/>
              <a:chExt cx="1669663" cy="3177467"/>
            </a:xfrm>
          </p:grpSpPr>
          <p:grpSp>
            <p:nvGrpSpPr>
              <p:cNvPr id="49" name="그룹 48"/>
              <p:cNvGrpSpPr/>
              <p:nvPr/>
            </p:nvGrpSpPr>
            <p:grpSpPr>
              <a:xfrm>
                <a:off x="1175599" y="2944007"/>
                <a:ext cx="913407" cy="369332"/>
                <a:chOff x="1175599" y="2944007"/>
                <a:chExt cx="913407" cy="369332"/>
              </a:xfrm>
            </p:grpSpPr>
            <p:sp>
              <p:nvSpPr>
                <p:cNvPr id="36" name="타원 35"/>
                <p:cNvSpPr/>
                <p:nvPr/>
              </p:nvSpPr>
              <p:spPr>
                <a:xfrm>
                  <a:off x="1915663" y="3042002"/>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1175599" y="2944007"/>
                  <a:ext cx="702436"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2013</a:t>
                  </a:r>
                  <a:endParaRPr lang="ko-KR" altLang="en-US" dirty="0"/>
                </a:p>
              </p:txBody>
            </p:sp>
          </p:grpSp>
          <p:grpSp>
            <p:nvGrpSpPr>
              <p:cNvPr id="50" name="그룹 49"/>
              <p:cNvGrpSpPr/>
              <p:nvPr/>
            </p:nvGrpSpPr>
            <p:grpSpPr>
              <a:xfrm>
                <a:off x="1915663" y="3224821"/>
                <a:ext cx="900745" cy="369332"/>
                <a:chOff x="1915663" y="3215344"/>
                <a:chExt cx="900745" cy="369332"/>
              </a:xfrm>
            </p:grpSpPr>
            <p:sp>
              <p:nvSpPr>
                <p:cNvPr id="57" name="타원 56"/>
                <p:cNvSpPr/>
                <p:nvPr/>
              </p:nvSpPr>
              <p:spPr>
                <a:xfrm>
                  <a:off x="1915663" y="3313339"/>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p:cNvSpPr/>
                <p:nvPr/>
              </p:nvSpPr>
              <p:spPr>
                <a:xfrm>
                  <a:off x="2112369" y="3215344"/>
                  <a:ext cx="704039"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2014</a:t>
                  </a:r>
                  <a:endParaRPr lang="ko-KR" altLang="en-US" dirty="0"/>
                </a:p>
              </p:txBody>
            </p:sp>
          </p:grpSp>
          <p:grpSp>
            <p:nvGrpSpPr>
              <p:cNvPr id="53" name="그룹 52"/>
              <p:cNvGrpSpPr/>
              <p:nvPr/>
            </p:nvGrpSpPr>
            <p:grpSpPr>
              <a:xfrm>
                <a:off x="1175599" y="3505634"/>
                <a:ext cx="913407" cy="369332"/>
                <a:chOff x="1175599" y="3512954"/>
                <a:chExt cx="913407" cy="369332"/>
              </a:xfrm>
            </p:grpSpPr>
            <p:sp>
              <p:nvSpPr>
                <p:cNvPr id="58" name="타원 57"/>
                <p:cNvSpPr/>
                <p:nvPr/>
              </p:nvSpPr>
              <p:spPr>
                <a:xfrm>
                  <a:off x="1915663" y="3610949"/>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p:cNvSpPr/>
                <p:nvPr/>
              </p:nvSpPr>
              <p:spPr>
                <a:xfrm>
                  <a:off x="1175599" y="3512954"/>
                  <a:ext cx="697627"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2015</a:t>
                  </a:r>
                  <a:endParaRPr lang="ko-KR" altLang="en-US" dirty="0"/>
                </a:p>
              </p:txBody>
            </p:sp>
          </p:grpSp>
          <p:grpSp>
            <p:nvGrpSpPr>
              <p:cNvPr id="52" name="그룹 51"/>
              <p:cNvGrpSpPr/>
              <p:nvPr/>
            </p:nvGrpSpPr>
            <p:grpSpPr>
              <a:xfrm>
                <a:off x="1915663" y="3786448"/>
                <a:ext cx="897539" cy="369332"/>
                <a:chOff x="1915663" y="3778986"/>
                <a:chExt cx="897539" cy="369332"/>
              </a:xfrm>
            </p:grpSpPr>
            <p:sp>
              <p:nvSpPr>
                <p:cNvPr id="59" name="타원 58"/>
                <p:cNvSpPr/>
                <p:nvPr/>
              </p:nvSpPr>
              <p:spPr>
                <a:xfrm>
                  <a:off x="1915663" y="3876981"/>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p:cNvSpPr/>
                <p:nvPr/>
              </p:nvSpPr>
              <p:spPr>
                <a:xfrm>
                  <a:off x="2112369" y="3778986"/>
                  <a:ext cx="700833"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2016</a:t>
                  </a:r>
                  <a:endParaRPr lang="ko-KR" altLang="en-US" dirty="0"/>
                </a:p>
              </p:txBody>
            </p:sp>
          </p:grpSp>
          <p:grpSp>
            <p:nvGrpSpPr>
              <p:cNvPr id="54" name="그룹 53"/>
              <p:cNvGrpSpPr/>
              <p:nvPr/>
            </p:nvGrpSpPr>
            <p:grpSpPr>
              <a:xfrm>
                <a:off x="1175599" y="4067261"/>
                <a:ext cx="913407" cy="369332"/>
                <a:chOff x="1175599" y="4086012"/>
                <a:chExt cx="913407" cy="369332"/>
              </a:xfrm>
            </p:grpSpPr>
            <p:sp>
              <p:nvSpPr>
                <p:cNvPr id="60" name="타원 59"/>
                <p:cNvSpPr/>
                <p:nvPr/>
              </p:nvSpPr>
              <p:spPr>
                <a:xfrm>
                  <a:off x="1915663" y="4184007"/>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p:cNvSpPr/>
                <p:nvPr/>
              </p:nvSpPr>
              <p:spPr>
                <a:xfrm>
                  <a:off x="1175599" y="4086012"/>
                  <a:ext cx="686406"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2017</a:t>
                  </a:r>
                  <a:endParaRPr lang="ko-KR" altLang="en-US" dirty="0"/>
                </a:p>
              </p:txBody>
            </p:sp>
          </p:grpSp>
          <p:grpSp>
            <p:nvGrpSpPr>
              <p:cNvPr id="55" name="그룹 54"/>
              <p:cNvGrpSpPr/>
              <p:nvPr/>
            </p:nvGrpSpPr>
            <p:grpSpPr>
              <a:xfrm>
                <a:off x="1915663" y="4348075"/>
                <a:ext cx="895936" cy="369332"/>
                <a:chOff x="1915663" y="4327246"/>
                <a:chExt cx="895936" cy="369332"/>
              </a:xfrm>
            </p:grpSpPr>
            <p:sp>
              <p:nvSpPr>
                <p:cNvPr id="61" name="타원 60"/>
                <p:cNvSpPr/>
                <p:nvPr/>
              </p:nvSpPr>
              <p:spPr>
                <a:xfrm>
                  <a:off x="1915663" y="4425241"/>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p:cNvSpPr/>
                <p:nvPr/>
              </p:nvSpPr>
              <p:spPr>
                <a:xfrm>
                  <a:off x="2112369" y="4327246"/>
                  <a:ext cx="699230"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2018</a:t>
                  </a:r>
                  <a:endParaRPr lang="ko-KR" altLang="en-US" dirty="0"/>
                </a:p>
              </p:txBody>
            </p:sp>
          </p:grpSp>
          <p:grpSp>
            <p:nvGrpSpPr>
              <p:cNvPr id="56" name="그룹 55"/>
              <p:cNvGrpSpPr/>
              <p:nvPr/>
            </p:nvGrpSpPr>
            <p:grpSpPr>
              <a:xfrm>
                <a:off x="1175599" y="4628889"/>
                <a:ext cx="913407" cy="369332"/>
                <a:chOff x="1175599" y="4621130"/>
                <a:chExt cx="913407" cy="369332"/>
              </a:xfrm>
            </p:grpSpPr>
            <p:sp>
              <p:nvSpPr>
                <p:cNvPr id="62" name="타원 61"/>
                <p:cNvSpPr/>
                <p:nvPr/>
              </p:nvSpPr>
              <p:spPr>
                <a:xfrm>
                  <a:off x="1915663" y="4719125"/>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p:cNvSpPr/>
                <p:nvPr/>
              </p:nvSpPr>
              <p:spPr>
                <a:xfrm>
                  <a:off x="1175599" y="4621130"/>
                  <a:ext cx="700833"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2019</a:t>
                  </a:r>
                  <a:endParaRPr lang="ko-KR" altLang="en-US" dirty="0"/>
                </a:p>
              </p:txBody>
            </p:sp>
          </p:grpSp>
          <p:grpSp>
            <p:nvGrpSpPr>
              <p:cNvPr id="68" name="그룹 67"/>
              <p:cNvGrpSpPr/>
              <p:nvPr/>
            </p:nvGrpSpPr>
            <p:grpSpPr>
              <a:xfrm>
                <a:off x="1915663" y="4909703"/>
                <a:ext cx="929599" cy="369332"/>
                <a:chOff x="1915663" y="4900304"/>
                <a:chExt cx="929599" cy="369332"/>
              </a:xfrm>
            </p:grpSpPr>
            <p:sp>
              <p:nvSpPr>
                <p:cNvPr id="63" name="타원 62"/>
                <p:cNvSpPr/>
                <p:nvPr/>
              </p:nvSpPr>
              <p:spPr>
                <a:xfrm>
                  <a:off x="1915663" y="4998299"/>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p:cNvSpPr/>
                <p:nvPr/>
              </p:nvSpPr>
              <p:spPr>
                <a:xfrm>
                  <a:off x="2112369" y="4900304"/>
                  <a:ext cx="732893"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2020</a:t>
                  </a:r>
                  <a:endParaRPr lang="ko-KR" altLang="en-US" dirty="0"/>
                </a:p>
              </p:txBody>
            </p:sp>
          </p:grpSp>
          <p:grpSp>
            <p:nvGrpSpPr>
              <p:cNvPr id="69" name="그룹 68"/>
              <p:cNvGrpSpPr/>
              <p:nvPr/>
            </p:nvGrpSpPr>
            <p:grpSpPr>
              <a:xfrm>
                <a:off x="1175599" y="5190516"/>
                <a:ext cx="913407" cy="369332"/>
                <a:chOff x="1175599" y="5204685"/>
                <a:chExt cx="913407" cy="369332"/>
              </a:xfrm>
            </p:grpSpPr>
            <p:sp>
              <p:nvSpPr>
                <p:cNvPr id="64" name="타원 63"/>
                <p:cNvSpPr/>
                <p:nvPr/>
              </p:nvSpPr>
              <p:spPr>
                <a:xfrm>
                  <a:off x="1915663" y="5302680"/>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p:cNvSpPr/>
                <p:nvPr/>
              </p:nvSpPr>
              <p:spPr>
                <a:xfrm>
                  <a:off x="1175599" y="5204685"/>
                  <a:ext cx="696024"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2021</a:t>
                  </a:r>
                  <a:endParaRPr lang="ko-KR" altLang="en-US" dirty="0"/>
                </a:p>
              </p:txBody>
            </p:sp>
          </p:grpSp>
          <p:grpSp>
            <p:nvGrpSpPr>
              <p:cNvPr id="80" name="그룹 79"/>
              <p:cNvGrpSpPr/>
              <p:nvPr/>
            </p:nvGrpSpPr>
            <p:grpSpPr>
              <a:xfrm>
                <a:off x="1915663" y="5471329"/>
                <a:ext cx="927996" cy="369332"/>
                <a:chOff x="1915663" y="5486326"/>
                <a:chExt cx="927996" cy="369332"/>
              </a:xfrm>
            </p:grpSpPr>
            <p:sp>
              <p:nvSpPr>
                <p:cNvPr id="65" name="타원 64"/>
                <p:cNvSpPr/>
                <p:nvPr/>
              </p:nvSpPr>
              <p:spPr>
                <a:xfrm>
                  <a:off x="1915663" y="5584321"/>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p:cNvSpPr/>
                <p:nvPr/>
              </p:nvSpPr>
              <p:spPr>
                <a:xfrm>
                  <a:off x="2112369" y="5486326"/>
                  <a:ext cx="731290"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2022</a:t>
                  </a:r>
                  <a:endParaRPr lang="ko-KR" altLang="en-US" dirty="0"/>
                </a:p>
              </p:txBody>
            </p:sp>
          </p:grpSp>
          <p:grpSp>
            <p:nvGrpSpPr>
              <p:cNvPr id="81" name="그룹 80"/>
              <p:cNvGrpSpPr/>
              <p:nvPr/>
            </p:nvGrpSpPr>
            <p:grpSpPr>
              <a:xfrm>
                <a:off x="1175599" y="5752142"/>
                <a:ext cx="913407" cy="369332"/>
                <a:chOff x="1175599" y="5752142"/>
                <a:chExt cx="913407" cy="369332"/>
              </a:xfrm>
            </p:grpSpPr>
            <p:sp>
              <p:nvSpPr>
                <p:cNvPr id="66" name="타원 65"/>
                <p:cNvSpPr/>
                <p:nvPr/>
              </p:nvSpPr>
              <p:spPr>
                <a:xfrm>
                  <a:off x="1915663" y="5850137"/>
                  <a:ext cx="173343" cy="173343"/>
                </a:xfrm>
                <a:prstGeom prst="ellipse">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직사각형 78"/>
                <p:cNvSpPr/>
                <p:nvPr/>
              </p:nvSpPr>
              <p:spPr>
                <a:xfrm>
                  <a:off x="1175599" y="5752142"/>
                  <a:ext cx="737702" cy="369332"/>
                </a:xfrm>
                <a:prstGeom prst="rect">
                  <a:avLst/>
                </a:prstGeom>
              </p:spPr>
              <p:txBody>
                <a:bodyPr wrap="none">
                  <a:spAutoFit/>
                </a:bodyPr>
                <a:lstStyle/>
                <a:p>
                  <a:r>
                    <a:rPr lang="en-US" altLang="ko-KR"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2023</a:t>
                  </a:r>
                  <a:endParaRPr lang="ko-KR" altLang="en-US" dirty="0"/>
                </a:p>
              </p:txBody>
            </p:sp>
          </p:grpSp>
        </p:grpSp>
      </p:grpSp>
      <p:grpSp>
        <p:nvGrpSpPr>
          <p:cNvPr id="14" name="그룹 13"/>
          <p:cNvGrpSpPr/>
          <p:nvPr/>
        </p:nvGrpSpPr>
        <p:grpSpPr>
          <a:xfrm>
            <a:off x="4393382" y="136107"/>
            <a:ext cx="7497166" cy="335081"/>
            <a:chOff x="4393382" y="136107"/>
            <a:chExt cx="7497166" cy="335081"/>
          </a:xfrm>
        </p:grpSpPr>
        <p:sp>
          <p:nvSpPr>
            <p:cNvPr id="85"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86"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87"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88"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pic>
        <p:nvPicPr>
          <p:cNvPr id="8" name="그림 7"/>
          <p:cNvPicPr>
            <a:picLocks noChangeAspect="1"/>
          </p:cNvPicPr>
          <p:nvPr/>
        </p:nvPicPr>
        <p:blipFill>
          <a:blip r:embed="rId7">
            <a:duotone>
              <a:prstClr val="black"/>
              <a:schemeClr val="accent3">
                <a:tint val="45000"/>
                <a:satMod val="400000"/>
              </a:schemeClr>
            </a:duotone>
          </a:blip>
          <a:stretch>
            <a:fillRect/>
          </a:stretch>
        </p:blipFill>
        <p:spPr>
          <a:xfrm>
            <a:off x="8472420" y="2890519"/>
            <a:ext cx="2880008" cy="3003689"/>
          </a:xfrm>
          <a:prstGeom prst="rect">
            <a:avLst/>
          </a:prstGeom>
        </p:spPr>
      </p:pic>
      <p:sp>
        <p:nvSpPr>
          <p:cNvPr id="98" name="직사각형 97"/>
          <p:cNvSpPr/>
          <p:nvPr/>
        </p:nvSpPr>
        <p:spPr>
          <a:xfrm>
            <a:off x="8706004" y="5864572"/>
            <a:ext cx="2412840" cy="584775"/>
          </a:xfrm>
          <a:prstGeom prst="rect">
            <a:avLst/>
          </a:prstGeom>
        </p:spPr>
        <p:txBody>
          <a:bodyPr wrap="none">
            <a:spAutoFit/>
          </a:bodyPr>
          <a:lstStyle/>
          <a:p>
            <a:pPr algn="ctr"/>
            <a:r>
              <a:rPr lang="ko-KR" altLang="en-US" sz="32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대한민국 전역</a:t>
            </a:r>
          </a:p>
        </p:txBody>
      </p:sp>
    </p:spTree>
    <p:extLst>
      <p:ext uri="{BB962C8B-B14F-4D97-AF65-F5344CB8AC3E}">
        <p14:creationId xmlns:p14="http://schemas.microsoft.com/office/powerpoint/2010/main" val="13131888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760639"/>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25" name="그룹 24"/>
          <p:cNvGrpSpPr/>
          <p:nvPr/>
        </p:nvGrpSpPr>
        <p:grpSpPr>
          <a:xfrm>
            <a:off x="403176" y="944153"/>
            <a:ext cx="5318291" cy="5208959"/>
            <a:chOff x="479376" y="944152"/>
            <a:chExt cx="5318291" cy="5208959"/>
          </a:xfrm>
        </p:grpSpPr>
        <p:sp>
          <p:nvSpPr>
            <p:cNvPr id="123" name="타원 122"/>
            <p:cNvSpPr/>
            <p:nvPr/>
          </p:nvSpPr>
          <p:spPr>
            <a:xfrm>
              <a:off x="1362068" y="944152"/>
              <a:ext cx="3552907" cy="3552907"/>
            </a:xfrm>
            <a:prstGeom prst="ellipse">
              <a:avLst/>
            </a:prstGeom>
            <a:solidFill>
              <a:srgbClr val="4040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36" name="타원 135"/>
            <p:cNvSpPr/>
            <p:nvPr/>
          </p:nvSpPr>
          <p:spPr>
            <a:xfrm>
              <a:off x="479376" y="2600204"/>
              <a:ext cx="3552907" cy="3552907"/>
            </a:xfrm>
            <a:prstGeom prst="ellipse">
              <a:avLst/>
            </a:prstGeom>
            <a:solidFill>
              <a:srgbClr val="4040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37" name="타원 136"/>
            <p:cNvSpPr/>
            <p:nvPr/>
          </p:nvSpPr>
          <p:spPr>
            <a:xfrm>
              <a:off x="2244760" y="2600204"/>
              <a:ext cx="3552907" cy="3552907"/>
            </a:xfrm>
            <a:prstGeom prst="ellipse">
              <a:avLst/>
            </a:prstGeom>
            <a:solidFill>
              <a:srgbClr val="40404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155" name="자유형 154"/>
            <p:cNvSpPr/>
            <p:nvPr/>
          </p:nvSpPr>
          <p:spPr>
            <a:xfrm>
              <a:off x="2250764" y="2828743"/>
              <a:ext cx="1775513" cy="1660485"/>
            </a:xfrm>
            <a:custGeom>
              <a:avLst/>
              <a:gdLst>
                <a:gd name="connsiteX0" fmla="*/ 977438 w 1955372"/>
                <a:gd name="connsiteY0" fmla="*/ 0 h 1828691"/>
                <a:gd name="connsiteX1" fmla="*/ 1040134 w 1955372"/>
                <a:gd name="connsiteY1" fmla="*/ 35292 h 1828691"/>
                <a:gd name="connsiteX2" fmla="*/ 1951884 w 1955372"/>
                <a:gd name="connsiteY2" fmla="*/ 1496061 h 1828691"/>
                <a:gd name="connsiteX3" fmla="*/ 1955372 w 1955372"/>
                <a:gd name="connsiteY3" fmla="*/ 1565136 h 1828691"/>
                <a:gd name="connsiteX4" fmla="*/ 1910225 w 1955372"/>
                <a:gd name="connsiteY4" fmla="*/ 1592563 h 1828691"/>
                <a:gd name="connsiteX5" fmla="*/ 977685 w 1955372"/>
                <a:gd name="connsiteY5" fmla="*/ 1828691 h 1828691"/>
                <a:gd name="connsiteX6" fmla="*/ 97591 w 1955372"/>
                <a:gd name="connsiteY6" fmla="*/ 1620032 h 1828691"/>
                <a:gd name="connsiteX7" fmla="*/ 0 w 1955372"/>
                <a:gd name="connsiteY7" fmla="*/ 1565097 h 1828691"/>
                <a:gd name="connsiteX8" fmla="*/ 3486 w 1955372"/>
                <a:gd name="connsiteY8" fmla="*/ 1496061 h 1828691"/>
                <a:gd name="connsiteX9" fmla="*/ 855947 w 1955372"/>
                <a:gd name="connsiteY9" fmla="*/ 73808 h 182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372" h="1828691">
                  <a:moveTo>
                    <a:pt x="977438" y="0"/>
                  </a:moveTo>
                  <a:lnTo>
                    <a:pt x="1040134" y="35292"/>
                  </a:lnTo>
                  <a:cubicBezTo>
                    <a:pt x="1540334" y="347540"/>
                    <a:pt x="1889267" y="879480"/>
                    <a:pt x="1951884" y="1496061"/>
                  </a:cubicBezTo>
                  <a:lnTo>
                    <a:pt x="1955372" y="1565136"/>
                  </a:lnTo>
                  <a:lnTo>
                    <a:pt x="1910225" y="1592563"/>
                  </a:lnTo>
                  <a:cubicBezTo>
                    <a:pt x="1633015" y="1743153"/>
                    <a:pt x="1315339" y="1828691"/>
                    <a:pt x="977685" y="1828691"/>
                  </a:cubicBezTo>
                  <a:cubicBezTo>
                    <a:pt x="661134" y="1828691"/>
                    <a:pt x="362142" y="1753511"/>
                    <a:pt x="97591" y="1620032"/>
                  </a:cubicBezTo>
                  <a:lnTo>
                    <a:pt x="0" y="1565097"/>
                  </a:lnTo>
                  <a:lnTo>
                    <a:pt x="3486" y="1496061"/>
                  </a:lnTo>
                  <a:cubicBezTo>
                    <a:pt x="63599" y="904143"/>
                    <a:pt x="387580" y="390231"/>
                    <a:pt x="855947" y="73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5" name="그룹 14"/>
            <p:cNvGrpSpPr/>
            <p:nvPr/>
          </p:nvGrpSpPr>
          <p:grpSpPr>
            <a:xfrm>
              <a:off x="989204" y="1412776"/>
              <a:ext cx="4298634" cy="3869113"/>
              <a:chOff x="4151784" y="1136937"/>
              <a:chExt cx="4298634" cy="3869113"/>
            </a:xfrm>
          </p:grpSpPr>
          <p:sp>
            <p:nvSpPr>
              <p:cNvPr id="140" name="직사각형 139"/>
              <p:cNvSpPr/>
              <p:nvPr/>
            </p:nvSpPr>
            <p:spPr>
              <a:xfrm>
                <a:off x="5854504" y="1136937"/>
                <a:ext cx="893193" cy="1077218"/>
              </a:xfrm>
              <a:prstGeom prst="rect">
                <a:avLst/>
              </a:prstGeom>
            </p:spPr>
            <p:txBody>
              <a:bodyPr wrap="none">
                <a:spAutoFit/>
              </a:bodyPr>
              <a:lstStyle/>
              <a:p>
                <a:r>
                  <a:rPr lang="ko-KR" altLang="en-US" sz="32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정치</a:t>
                </a:r>
                <a:endParaRPr lang="en-US" altLang="ko-KR" sz="32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32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변수</a:t>
                </a:r>
              </a:p>
            </p:txBody>
          </p:sp>
          <p:sp>
            <p:nvSpPr>
              <p:cNvPr id="156" name="직사각형 155"/>
              <p:cNvSpPr/>
              <p:nvPr/>
            </p:nvSpPr>
            <p:spPr>
              <a:xfrm>
                <a:off x="4151784" y="3928832"/>
                <a:ext cx="893193" cy="1077218"/>
              </a:xfrm>
              <a:prstGeom prst="rect">
                <a:avLst/>
              </a:prstGeom>
            </p:spPr>
            <p:txBody>
              <a:bodyPr wrap="none">
                <a:spAutoFit/>
              </a:bodyPr>
              <a:lstStyle/>
              <a:p>
                <a:r>
                  <a:rPr lang="ko-KR" altLang="en-US" sz="32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경제</a:t>
                </a:r>
                <a:endParaRPr lang="en-US" altLang="ko-KR" sz="32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32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변수</a:t>
                </a:r>
              </a:p>
            </p:txBody>
          </p:sp>
          <p:sp>
            <p:nvSpPr>
              <p:cNvPr id="159" name="직사각형 158"/>
              <p:cNvSpPr/>
              <p:nvPr/>
            </p:nvSpPr>
            <p:spPr>
              <a:xfrm>
                <a:off x="7557225" y="3928832"/>
                <a:ext cx="893193" cy="1077218"/>
              </a:xfrm>
              <a:prstGeom prst="rect">
                <a:avLst/>
              </a:prstGeom>
            </p:spPr>
            <p:txBody>
              <a:bodyPr wrap="none">
                <a:spAutoFit/>
              </a:bodyPr>
              <a:lstStyle/>
              <a:p>
                <a:r>
                  <a:rPr lang="ko-KR" altLang="en-US" sz="32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사회</a:t>
                </a:r>
                <a:endParaRPr lang="en-US" altLang="ko-KR" sz="3200"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3200"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변수</a:t>
                </a:r>
              </a:p>
            </p:txBody>
          </p:sp>
        </p:grpSp>
        <p:sp>
          <p:nvSpPr>
            <p:cNvPr id="160" name="직사각형 159"/>
            <p:cNvSpPr/>
            <p:nvPr/>
          </p:nvSpPr>
          <p:spPr>
            <a:xfrm>
              <a:off x="2379339" y="3454877"/>
              <a:ext cx="1428596" cy="954107"/>
            </a:xfrm>
            <a:prstGeom prst="rect">
              <a:avLst/>
            </a:prstGeom>
          </p:spPr>
          <p:txBody>
            <a:bodyPr wrap="none">
              <a:spAutoFit/>
            </a:bodyPr>
            <a:lstStyle/>
            <a:p>
              <a:pPr algn="ctr"/>
              <a:r>
                <a:rPr lang="ko-KR" altLang="en-US" sz="28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주거지역</a:t>
              </a:r>
              <a:endParaRPr lang="en-US" altLang="ko-KR" sz="28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2800"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가격</a:t>
              </a:r>
            </a:p>
          </p:txBody>
        </p:sp>
      </p:grpSp>
      <p:sp>
        <p:nvSpPr>
          <p:cNvPr id="320" name="직사각형 319"/>
          <p:cNvSpPr/>
          <p:nvPr/>
        </p:nvSpPr>
        <p:spPr>
          <a:xfrm>
            <a:off x="0" y="6550223"/>
            <a:ext cx="2501006"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D.A.P.T Desk Research</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309" name="모서리가 둥근 직사각형 308"/>
          <p:cNvSpPr/>
          <p:nvPr/>
        </p:nvSpPr>
        <p:spPr>
          <a:xfrm>
            <a:off x="5879976" y="944153"/>
            <a:ext cx="1869167" cy="5208959"/>
          </a:xfrm>
          <a:prstGeom prst="roundRect">
            <a:avLst>
              <a:gd name="adj" fmla="val 8031"/>
            </a:avLst>
          </a:prstGeom>
          <a:solidFill>
            <a:schemeClr val="bg1">
              <a:lumMod val="85000"/>
            </a:schemeClr>
          </a:soli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10" name="모서리가 둥근 직사각형 309"/>
          <p:cNvSpPr/>
          <p:nvPr/>
        </p:nvSpPr>
        <p:spPr>
          <a:xfrm>
            <a:off x="7955837" y="944153"/>
            <a:ext cx="1869167" cy="5208959"/>
          </a:xfrm>
          <a:prstGeom prst="roundRect">
            <a:avLst>
              <a:gd name="adj" fmla="val 8031"/>
            </a:avLst>
          </a:prstGeom>
          <a:solidFill>
            <a:schemeClr val="bg1">
              <a:lumMod val="85000"/>
            </a:schemeClr>
          </a:soli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311" name="모서리가 둥근 직사각형 310"/>
          <p:cNvSpPr/>
          <p:nvPr/>
        </p:nvSpPr>
        <p:spPr>
          <a:xfrm>
            <a:off x="10031698" y="944153"/>
            <a:ext cx="1869167" cy="5208959"/>
          </a:xfrm>
          <a:prstGeom prst="roundRect">
            <a:avLst>
              <a:gd name="adj" fmla="val 8031"/>
            </a:avLst>
          </a:prstGeom>
          <a:solidFill>
            <a:schemeClr val="bg1">
              <a:lumMod val="85000"/>
            </a:schemeClr>
          </a:soli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27" name="직사각형 26"/>
          <p:cNvSpPr/>
          <p:nvPr/>
        </p:nvSpPr>
        <p:spPr>
          <a:xfrm>
            <a:off x="6298232" y="944153"/>
            <a:ext cx="1032655" cy="369332"/>
          </a:xfrm>
          <a:prstGeom prst="rect">
            <a:avLst/>
          </a:prstGeom>
        </p:spPr>
        <p:txBody>
          <a:bodyPr wrap="none">
            <a:spAutoFit/>
          </a:bodyPr>
          <a:lstStyle/>
          <a:p>
            <a:r>
              <a:rPr lang="ko-KR" altLang="en-US" b="1" u="sng" dirty="0">
                <a:latin typeface="Pretendard" panose="02000503000000020004" pitchFamily="50" charset="-127"/>
                <a:ea typeface="Pretendard" panose="02000503000000020004" pitchFamily="50" charset="-127"/>
                <a:cs typeface="Pretendard" panose="02000503000000020004" pitchFamily="50" charset="-127"/>
              </a:rPr>
              <a:t>정치 변수</a:t>
            </a:r>
            <a:endParaRPr lang="ko-KR" altLang="en-US" dirty="0"/>
          </a:p>
        </p:txBody>
      </p:sp>
      <p:sp>
        <p:nvSpPr>
          <p:cNvPr id="312" name="직사각형 311"/>
          <p:cNvSpPr/>
          <p:nvPr/>
        </p:nvSpPr>
        <p:spPr>
          <a:xfrm>
            <a:off x="8374093" y="944153"/>
            <a:ext cx="1032655" cy="369332"/>
          </a:xfrm>
          <a:prstGeom prst="rect">
            <a:avLst/>
          </a:prstGeom>
        </p:spPr>
        <p:txBody>
          <a:bodyPr wrap="none">
            <a:spAutoFit/>
          </a:bodyPr>
          <a:lstStyle/>
          <a:p>
            <a:r>
              <a:rPr lang="ko-KR" altLang="en-US" b="1" u="sng" dirty="0">
                <a:latin typeface="Pretendard" panose="02000503000000020004" pitchFamily="50" charset="-127"/>
                <a:ea typeface="Pretendard" panose="02000503000000020004" pitchFamily="50" charset="-127"/>
                <a:cs typeface="Pretendard" panose="02000503000000020004" pitchFamily="50" charset="-127"/>
              </a:rPr>
              <a:t>경제 변수</a:t>
            </a:r>
            <a:endParaRPr lang="ko-KR" altLang="en-US" dirty="0"/>
          </a:p>
        </p:txBody>
      </p:sp>
      <p:sp>
        <p:nvSpPr>
          <p:cNvPr id="313" name="직사각형 312"/>
          <p:cNvSpPr/>
          <p:nvPr/>
        </p:nvSpPr>
        <p:spPr>
          <a:xfrm>
            <a:off x="10449954" y="944153"/>
            <a:ext cx="1032655" cy="369332"/>
          </a:xfrm>
          <a:prstGeom prst="rect">
            <a:avLst/>
          </a:prstGeom>
        </p:spPr>
        <p:txBody>
          <a:bodyPr wrap="none">
            <a:spAutoFit/>
          </a:bodyPr>
          <a:lstStyle/>
          <a:p>
            <a:r>
              <a:rPr lang="ko-KR" altLang="en-US" b="1" u="sng" dirty="0">
                <a:latin typeface="Pretendard" panose="02000503000000020004" pitchFamily="50" charset="-127"/>
                <a:ea typeface="Pretendard" panose="02000503000000020004" pitchFamily="50" charset="-127"/>
                <a:cs typeface="Pretendard" panose="02000503000000020004" pitchFamily="50" charset="-127"/>
              </a:rPr>
              <a:t>사회 변수</a:t>
            </a:r>
            <a:endParaRPr lang="ko-KR" altLang="en-US" dirty="0"/>
          </a:p>
        </p:txBody>
      </p:sp>
      <p:grpSp>
        <p:nvGrpSpPr>
          <p:cNvPr id="40" name="그룹 39"/>
          <p:cNvGrpSpPr/>
          <p:nvPr/>
        </p:nvGrpSpPr>
        <p:grpSpPr>
          <a:xfrm>
            <a:off x="8101457" y="1424333"/>
            <a:ext cx="1620000" cy="4452939"/>
            <a:chOff x="8101457" y="1424333"/>
            <a:chExt cx="1620000" cy="4452939"/>
          </a:xfrm>
          <a:effectLst>
            <a:outerShdw blurRad="50800" dist="38100" dir="2700000" algn="tl" rotWithShape="0">
              <a:prstClr val="black">
                <a:alpha val="40000"/>
              </a:prstClr>
            </a:outerShdw>
          </a:effectLst>
        </p:grpSpPr>
        <p:grpSp>
          <p:nvGrpSpPr>
            <p:cNvPr id="36" name="그룹 35"/>
            <p:cNvGrpSpPr/>
            <p:nvPr/>
          </p:nvGrpSpPr>
          <p:grpSpPr>
            <a:xfrm>
              <a:off x="8101457" y="1424333"/>
              <a:ext cx="1620000" cy="720000"/>
              <a:chOff x="8112679" y="1424333"/>
              <a:chExt cx="1620000" cy="720000"/>
            </a:xfrm>
          </p:grpSpPr>
          <p:sp>
            <p:nvSpPr>
              <p:cNvPr id="314" name="모서리가 둥근 직사각형 313"/>
              <p:cNvSpPr/>
              <p:nvPr/>
            </p:nvSpPr>
            <p:spPr>
              <a:xfrm>
                <a:off x="8112679" y="1424333"/>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15" name="직사각형 314"/>
              <p:cNvSpPr/>
              <p:nvPr/>
            </p:nvSpPr>
            <p:spPr>
              <a:xfrm>
                <a:off x="8432801" y="1599667"/>
                <a:ext cx="979756"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기준금리</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5" name="그룹 34"/>
            <p:cNvGrpSpPr/>
            <p:nvPr/>
          </p:nvGrpSpPr>
          <p:grpSpPr>
            <a:xfrm>
              <a:off x="8101457" y="2357568"/>
              <a:ext cx="1620000" cy="720000"/>
              <a:chOff x="8112679" y="2200845"/>
              <a:chExt cx="1620000" cy="720000"/>
            </a:xfrm>
          </p:grpSpPr>
          <p:sp>
            <p:nvSpPr>
              <p:cNvPr id="304" name="모서리가 둥근 직사각형 303"/>
              <p:cNvSpPr/>
              <p:nvPr/>
            </p:nvSpPr>
            <p:spPr>
              <a:xfrm>
                <a:off x="8112679" y="2200845"/>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05" name="직사각형 304"/>
              <p:cNvSpPr/>
              <p:nvPr/>
            </p:nvSpPr>
            <p:spPr>
              <a:xfrm>
                <a:off x="8432801" y="2376179"/>
                <a:ext cx="979756"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대출금리</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4" name="그룹 33"/>
            <p:cNvGrpSpPr/>
            <p:nvPr/>
          </p:nvGrpSpPr>
          <p:grpSpPr>
            <a:xfrm>
              <a:off x="8101457" y="3290803"/>
              <a:ext cx="1620000" cy="720000"/>
              <a:chOff x="8050671" y="2971218"/>
              <a:chExt cx="1620000" cy="720000"/>
            </a:xfrm>
          </p:grpSpPr>
          <p:sp>
            <p:nvSpPr>
              <p:cNvPr id="298" name="모서리가 둥근 직사각형 297"/>
              <p:cNvSpPr/>
              <p:nvPr/>
            </p:nvSpPr>
            <p:spPr>
              <a:xfrm>
                <a:off x="8050671" y="2971218"/>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9" name="직사각형 298"/>
              <p:cNvSpPr/>
              <p:nvPr/>
            </p:nvSpPr>
            <p:spPr>
              <a:xfrm>
                <a:off x="8072635" y="3146552"/>
                <a:ext cx="1576073"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주택매매거래량</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2" name="그룹 31"/>
            <p:cNvGrpSpPr/>
            <p:nvPr/>
          </p:nvGrpSpPr>
          <p:grpSpPr>
            <a:xfrm>
              <a:off x="8101457" y="4224038"/>
              <a:ext cx="1620000" cy="720000"/>
              <a:chOff x="8152244" y="3769186"/>
              <a:chExt cx="1620000" cy="720000"/>
            </a:xfrm>
          </p:grpSpPr>
          <p:sp>
            <p:nvSpPr>
              <p:cNvPr id="296" name="모서리가 둥근 직사각형 295"/>
              <p:cNvSpPr/>
              <p:nvPr/>
            </p:nvSpPr>
            <p:spPr>
              <a:xfrm>
                <a:off x="8152244" y="3769186"/>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297" name="직사각형 296"/>
              <p:cNvSpPr/>
              <p:nvPr/>
            </p:nvSpPr>
            <p:spPr>
              <a:xfrm>
                <a:off x="8174208" y="3944520"/>
                <a:ext cx="1576073"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토지매매거래량</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28" name="그룹 27"/>
            <p:cNvGrpSpPr/>
            <p:nvPr/>
          </p:nvGrpSpPr>
          <p:grpSpPr>
            <a:xfrm>
              <a:off x="8101457" y="5157272"/>
              <a:ext cx="1620000" cy="720000"/>
              <a:chOff x="8109483" y="4689609"/>
              <a:chExt cx="1620000" cy="720000"/>
            </a:xfrm>
          </p:grpSpPr>
          <p:sp>
            <p:nvSpPr>
              <p:cNvPr id="316" name="모서리가 둥근 직사각형 315"/>
              <p:cNvSpPr/>
              <p:nvPr/>
            </p:nvSpPr>
            <p:spPr>
              <a:xfrm>
                <a:off x="8109483" y="4689609"/>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03" name="직사각형 302"/>
              <p:cNvSpPr/>
              <p:nvPr/>
            </p:nvSpPr>
            <p:spPr>
              <a:xfrm>
                <a:off x="8330219" y="4726444"/>
                <a:ext cx="1178529" cy="646331"/>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소비자</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물가상승률</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sp>
        <p:nvSpPr>
          <p:cNvPr id="317" name="TextBox 316">
            <a:extLst>
              <a:ext uri="{FF2B5EF4-FFF2-40B4-BE49-F238E27FC236}">
                <a16:creationId xmlns:a16="http://schemas.microsoft.com/office/drawing/2014/main" id="{3A59B9FC-A64A-6821-45C6-8410BAB21FAC}"/>
              </a:ext>
            </a:extLst>
          </p:cNvPr>
          <p:cNvSpPr txBox="1"/>
          <p:nvPr/>
        </p:nvSpPr>
        <p:spPr>
          <a:xfrm>
            <a:off x="8643061" y="5606166"/>
            <a:ext cx="494718" cy="546945"/>
          </a:xfrm>
          <a:prstGeom prst="rect">
            <a:avLst/>
          </a:prstGeom>
          <a:noFill/>
        </p:spPr>
        <p:txBody>
          <a:bodyPr wrap="square" rtlCol="0">
            <a:spAutoFit/>
          </a:bodyPr>
          <a:lstStyle/>
          <a:p>
            <a:pPr algn="ctr">
              <a:defRPr/>
            </a:pPr>
            <a:r>
              <a:rPr lang="en-US" altLang="ko-KR" sz="2954"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8" name="TextBox 317">
            <a:extLst>
              <a:ext uri="{FF2B5EF4-FFF2-40B4-BE49-F238E27FC236}">
                <a16:creationId xmlns:a16="http://schemas.microsoft.com/office/drawing/2014/main" id="{3A59B9FC-A64A-6821-45C6-8410BAB21FAC}"/>
              </a:ext>
            </a:extLst>
          </p:cNvPr>
          <p:cNvSpPr txBox="1"/>
          <p:nvPr/>
        </p:nvSpPr>
        <p:spPr>
          <a:xfrm>
            <a:off x="6567200" y="5606167"/>
            <a:ext cx="494718" cy="546945"/>
          </a:xfrm>
          <a:prstGeom prst="rect">
            <a:avLst/>
          </a:prstGeom>
          <a:noFill/>
        </p:spPr>
        <p:txBody>
          <a:bodyPr wrap="square" rtlCol="0">
            <a:spAutoFit/>
          </a:bodyPr>
          <a:lstStyle/>
          <a:p>
            <a:pPr algn="ctr">
              <a:defRPr/>
            </a:pPr>
            <a:r>
              <a:rPr lang="en-US" altLang="ko-KR" sz="2954"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9" name="TextBox 318">
            <a:extLst>
              <a:ext uri="{FF2B5EF4-FFF2-40B4-BE49-F238E27FC236}">
                <a16:creationId xmlns:a16="http://schemas.microsoft.com/office/drawing/2014/main" id="{3A59B9FC-A64A-6821-45C6-8410BAB21FAC}"/>
              </a:ext>
            </a:extLst>
          </p:cNvPr>
          <p:cNvSpPr txBox="1"/>
          <p:nvPr/>
        </p:nvSpPr>
        <p:spPr>
          <a:xfrm>
            <a:off x="10718922" y="5606167"/>
            <a:ext cx="494718" cy="546945"/>
          </a:xfrm>
          <a:prstGeom prst="rect">
            <a:avLst/>
          </a:prstGeom>
          <a:noFill/>
        </p:spPr>
        <p:txBody>
          <a:bodyPr wrap="square" rtlCol="0">
            <a:spAutoFit/>
          </a:bodyPr>
          <a:lstStyle/>
          <a:p>
            <a:pPr algn="ctr">
              <a:defRPr/>
            </a:pPr>
            <a:r>
              <a:rPr lang="en-US" altLang="ko-KR" sz="2954"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8" name="그룹 37"/>
          <p:cNvGrpSpPr/>
          <p:nvPr/>
        </p:nvGrpSpPr>
        <p:grpSpPr>
          <a:xfrm>
            <a:off x="6004559" y="1424333"/>
            <a:ext cx="1620000" cy="4452939"/>
            <a:chOff x="6012436" y="1397650"/>
            <a:chExt cx="1620000" cy="4452939"/>
          </a:xfrm>
          <a:effectLst>
            <a:outerShdw blurRad="50800" dist="38100" dir="2700000" algn="tl" rotWithShape="0">
              <a:prstClr val="black">
                <a:alpha val="40000"/>
              </a:prstClr>
            </a:outerShdw>
          </a:effectLst>
        </p:grpSpPr>
        <p:grpSp>
          <p:nvGrpSpPr>
            <p:cNvPr id="322" name="그룹 321"/>
            <p:cNvGrpSpPr/>
            <p:nvPr/>
          </p:nvGrpSpPr>
          <p:grpSpPr>
            <a:xfrm>
              <a:off x="6012436" y="1397650"/>
              <a:ext cx="1620000" cy="720000"/>
              <a:chOff x="8112679" y="1424333"/>
              <a:chExt cx="1620000" cy="720000"/>
            </a:xfrm>
          </p:grpSpPr>
          <p:sp>
            <p:nvSpPr>
              <p:cNvPr id="323" name="모서리가 둥근 직사각형 322"/>
              <p:cNvSpPr/>
              <p:nvPr/>
            </p:nvSpPr>
            <p:spPr>
              <a:xfrm>
                <a:off x="8112679" y="1424333"/>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24" name="직사각형 323"/>
              <p:cNvSpPr/>
              <p:nvPr/>
            </p:nvSpPr>
            <p:spPr>
              <a:xfrm>
                <a:off x="8205176" y="1599667"/>
                <a:ext cx="1435008"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대통령 지지율</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25" name="그룹 324"/>
            <p:cNvGrpSpPr/>
            <p:nvPr/>
          </p:nvGrpSpPr>
          <p:grpSpPr>
            <a:xfrm>
              <a:off x="6012436" y="2330885"/>
              <a:ext cx="1620000" cy="720000"/>
              <a:chOff x="8112679" y="2200845"/>
              <a:chExt cx="1620000" cy="720000"/>
            </a:xfrm>
          </p:grpSpPr>
          <p:sp>
            <p:nvSpPr>
              <p:cNvPr id="326" name="모서리가 둥근 직사각형 325"/>
              <p:cNvSpPr/>
              <p:nvPr/>
            </p:nvSpPr>
            <p:spPr>
              <a:xfrm>
                <a:off x="8112679" y="2200845"/>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27" name="직사각형 326"/>
              <p:cNvSpPr/>
              <p:nvPr/>
            </p:nvSpPr>
            <p:spPr>
              <a:xfrm>
                <a:off x="8432802" y="2376179"/>
                <a:ext cx="979755"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공급정책</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7" name="그룹 36"/>
            <p:cNvGrpSpPr/>
            <p:nvPr/>
          </p:nvGrpSpPr>
          <p:grpSpPr>
            <a:xfrm>
              <a:off x="6012436" y="3264120"/>
              <a:ext cx="1620000" cy="720000"/>
              <a:chOff x="6012436" y="3264120"/>
              <a:chExt cx="1620000" cy="720000"/>
            </a:xfrm>
          </p:grpSpPr>
          <p:sp>
            <p:nvSpPr>
              <p:cNvPr id="329" name="모서리가 둥근 직사각형 328"/>
              <p:cNvSpPr/>
              <p:nvPr/>
            </p:nvSpPr>
            <p:spPr>
              <a:xfrm>
                <a:off x="6012436" y="3264120"/>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30" name="직사각형 329"/>
              <p:cNvSpPr/>
              <p:nvPr/>
            </p:nvSpPr>
            <p:spPr>
              <a:xfrm>
                <a:off x="6332559" y="3439454"/>
                <a:ext cx="979755"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조세정책</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332" name="모서리가 둥근 직사각형 331"/>
            <p:cNvSpPr/>
            <p:nvPr/>
          </p:nvSpPr>
          <p:spPr>
            <a:xfrm>
              <a:off x="6012436" y="4197355"/>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33" name="직사각형 332"/>
            <p:cNvSpPr/>
            <p:nvPr/>
          </p:nvSpPr>
          <p:spPr>
            <a:xfrm>
              <a:off x="6332559" y="4372689"/>
              <a:ext cx="979755"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금융정책</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35" name="모서리가 둥근 직사각형 334"/>
            <p:cNvSpPr/>
            <p:nvPr/>
          </p:nvSpPr>
          <p:spPr>
            <a:xfrm>
              <a:off x="6012436" y="5130589"/>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36" name="직사각형 335"/>
            <p:cNvSpPr/>
            <p:nvPr/>
          </p:nvSpPr>
          <p:spPr>
            <a:xfrm>
              <a:off x="6332559" y="5305923"/>
              <a:ext cx="979755" cy="369332"/>
            </a:xfrm>
            <a:prstGeom prst="rect">
              <a:avLst/>
            </a:prstGeom>
          </p:spPr>
          <p:txBody>
            <a:bodyPr wrap="none">
              <a:spAutoFit/>
            </a:bodyPr>
            <a:lstStyle/>
            <a:p>
              <a:pPr algn="ctr"/>
              <a:r>
                <a:rPr lang="ko-KR" altLang="en-US">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가격정책</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58" name="그룹 357"/>
          <p:cNvGrpSpPr/>
          <p:nvPr/>
        </p:nvGrpSpPr>
        <p:grpSpPr>
          <a:xfrm>
            <a:off x="10156281" y="1424333"/>
            <a:ext cx="1620000" cy="4452939"/>
            <a:chOff x="6012436" y="1397650"/>
            <a:chExt cx="1620000" cy="4452939"/>
          </a:xfrm>
          <a:effectLst>
            <a:outerShdw blurRad="50800" dist="38100" dir="2700000" algn="tl" rotWithShape="0">
              <a:prstClr val="black">
                <a:alpha val="40000"/>
              </a:prstClr>
            </a:outerShdw>
          </a:effectLst>
        </p:grpSpPr>
        <p:grpSp>
          <p:nvGrpSpPr>
            <p:cNvPr id="359" name="그룹 358"/>
            <p:cNvGrpSpPr/>
            <p:nvPr/>
          </p:nvGrpSpPr>
          <p:grpSpPr>
            <a:xfrm>
              <a:off x="6012436" y="1397650"/>
              <a:ext cx="1620000" cy="720000"/>
              <a:chOff x="8112679" y="1424333"/>
              <a:chExt cx="1620000" cy="720000"/>
            </a:xfrm>
          </p:grpSpPr>
          <p:sp>
            <p:nvSpPr>
              <p:cNvPr id="370" name="모서리가 둥근 직사각형 369"/>
              <p:cNvSpPr/>
              <p:nvPr/>
            </p:nvSpPr>
            <p:spPr>
              <a:xfrm>
                <a:off x="8112679" y="1424333"/>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71" name="직사각형 370"/>
              <p:cNvSpPr/>
              <p:nvPr/>
            </p:nvSpPr>
            <p:spPr>
              <a:xfrm>
                <a:off x="8205177" y="1599667"/>
                <a:ext cx="1435008"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가구당 인구수</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60" name="그룹 359"/>
            <p:cNvGrpSpPr/>
            <p:nvPr/>
          </p:nvGrpSpPr>
          <p:grpSpPr>
            <a:xfrm>
              <a:off x="6012436" y="2330885"/>
              <a:ext cx="1620000" cy="720000"/>
              <a:chOff x="8112679" y="2200845"/>
              <a:chExt cx="1620000" cy="720000"/>
            </a:xfrm>
          </p:grpSpPr>
          <p:sp>
            <p:nvSpPr>
              <p:cNvPr id="368" name="모서리가 둥근 직사각형 367"/>
              <p:cNvSpPr/>
              <p:nvPr/>
            </p:nvSpPr>
            <p:spPr>
              <a:xfrm>
                <a:off x="8112679" y="2200845"/>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69" name="직사각형 368"/>
              <p:cNvSpPr/>
              <p:nvPr/>
            </p:nvSpPr>
            <p:spPr>
              <a:xfrm>
                <a:off x="8403948" y="2376179"/>
                <a:ext cx="1037465"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인구 유입</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361" name="그룹 360"/>
            <p:cNvGrpSpPr/>
            <p:nvPr/>
          </p:nvGrpSpPr>
          <p:grpSpPr>
            <a:xfrm>
              <a:off x="6012436" y="3264120"/>
              <a:ext cx="1620000" cy="720000"/>
              <a:chOff x="6012436" y="3264120"/>
              <a:chExt cx="1620000" cy="720000"/>
            </a:xfrm>
          </p:grpSpPr>
          <p:sp>
            <p:nvSpPr>
              <p:cNvPr id="366" name="모서리가 둥근 직사각형 365"/>
              <p:cNvSpPr/>
              <p:nvPr/>
            </p:nvSpPr>
            <p:spPr>
              <a:xfrm>
                <a:off x="6012436" y="3264120"/>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67" name="직사각형 366"/>
              <p:cNvSpPr/>
              <p:nvPr/>
            </p:nvSpPr>
            <p:spPr>
              <a:xfrm>
                <a:off x="6303707" y="3439454"/>
                <a:ext cx="1037465"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인구 유출</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362" name="모서리가 둥근 직사각형 361"/>
            <p:cNvSpPr/>
            <p:nvPr/>
          </p:nvSpPr>
          <p:spPr>
            <a:xfrm>
              <a:off x="6012436" y="4197355"/>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63" name="직사각형 362"/>
            <p:cNvSpPr/>
            <p:nvPr/>
          </p:nvSpPr>
          <p:spPr>
            <a:xfrm>
              <a:off x="6104932" y="4372689"/>
              <a:ext cx="1435008" cy="369332"/>
            </a:xfrm>
            <a:prstGeom prst="rect">
              <a:avLst/>
            </a:prstGeom>
          </p:spPr>
          <p:txBody>
            <a:bodyPr wrap="none">
              <a:spAutoFit/>
            </a:bodyPr>
            <a:lstStyle/>
            <a:p>
              <a:pPr algn="ctr"/>
              <a:r>
                <a:rPr lang="ko-KR" altLang="en-US">
                  <a:solidFill>
                    <a:schemeClr val="bg1"/>
                  </a:solidFill>
                  <a:latin typeface="Pretendard" panose="02000503000000020004" pitchFamily="50" charset="-127"/>
                  <a:ea typeface="Pretendard" panose="02000503000000020004" pitchFamily="50" charset="-127"/>
                  <a:cs typeface="Pretendard" panose="02000503000000020004" pitchFamily="50" charset="-127"/>
                </a:rPr>
                <a:t>면적당 인프라</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364" name="모서리가 둥근 직사각형 363"/>
            <p:cNvSpPr/>
            <p:nvPr/>
          </p:nvSpPr>
          <p:spPr>
            <a:xfrm>
              <a:off x="6012436" y="5130589"/>
              <a:ext cx="1620000" cy="720000"/>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Pretendard" panose="02000503000000020004" pitchFamily="50" charset="-127"/>
                <a:ea typeface="Pretendard" panose="02000503000000020004" pitchFamily="50" charset="-127"/>
                <a:cs typeface="Pretendard" panose="02000503000000020004" pitchFamily="50" charset="-127"/>
              </a:endParaRPr>
            </a:p>
          </p:txBody>
        </p:sp>
        <p:sp>
          <p:nvSpPr>
            <p:cNvPr id="365" name="직사각형 364"/>
            <p:cNvSpPr/>
            <p:nvPr/>
          </p:nvSpPr>
          <p:spPr>
            <a:xfrm>
              <a:off x="6204319" y="5305923"/>
              <a:ext cx="1236237" cy="369332"/>
            </a:xfrm>
            <a:prstGeom prst="rect">
              <a:avLst/>
            </a:prstGeom>
          </p:spPr>
          <p:txBody>
            <a:bodyPr wrap="none">
              <a:spAutoFit/>
            </a:bodyPr>
            <a:lstStyle/>
            <a:p>
              <a:pPr algn="ctr"/>
              <a:r>
                <a:rPr lang="ko-KR" altLang="en-US"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면적당 집값</a:t>
              </a:r>
              <a:endParaRPr lang="en-US" altLang="ko-KR" dirty="0">
                <a:solidFill>
                  <a:schemeClr val="bg1"/>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73" name="그룹 72"/>
          <p:cNvGrpSpPr/>
          <p:nvPr/>
        </p:nvGrpSpPr>
        <p:grpSpPr>
          <a:xfrm>
            <a:off x="4393382" y="136107"/>
            <a:ext cx="7497166" cy="335081"/>
            <a:chOff x="4393382" y="136107"/>
            <a:chExt cx="7497166" cy="335081"/>
          </a:xfrm>
        </p:grpSpPr>
        <p:sp>
          <p:nvSpPr>
            <p:cNvPr id="74"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75"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76"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77"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
        <p:nvSpPr>
          <p:cNvPr id="79"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634041" cy="404431"/>
          </a:xfrm>
        </p:spPr>
        <p:txBody>
          <a:bodyPr/>
          <a:lstStyle/>
          <a:p>
            <a:r>
              <a:rPr lang="en-US" altLang="ko-KR" dirty="0">
                <a:latin typeface="Pretendard" panose="02000503000000020004" pitchFamily="50" charset="-127"/>
                <a:ea typeface="Pretendard" panose="02000503000000020004" pitchFamily="50" charset="-127"/>
              </a:rPr>
              <a:t>II. </a:t>
            </a:r>
            <a:r>
              <a:rPr lang="ko-KR" altLang="en-US" dirty="0">
                <a:latin typeface="Pretendard" panose="02000503000000020004" pitchFamily="50" charset="-127"/>
                <a:ea typeface="Pretendard" panose="02000503000000020004" pitchFamily="50" charset="-127"/>
              </a:rPr>
              <a:t>분석 계획</a:t>
            </a:r>
          </a:p>
        </p:txBody>
      </p:sp>
    </p:spTree>
    <p:extLst>
      <p:ext uri="{BB962C8B-B14F-4D97-AF65-F5344CB8AC3E}">
        <p14:creationId xmlns:p14="http://schemas.microsoft.com/office/powerpoint/2010/main" val="25853315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881910"/>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3" y="154272"/>
            <a:ext cx="4043571"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a:latin typeface="Pretendard" panose="02000503000000020004" pitchFamily="50" charset="-127"/>
                <a:ea typeface="Pretendard" panose="02000503000000020004" pitchFamily="50" charset="-127"/>
              </a:rPr>
              <a:t>(</a:t>
            </a:r>
            <a:r>
              <a:rPr lang="ko-KR" altLang="en-US" dirty="0">
                <a:latin typeface="Pretendard" panose="02000503000000020004" pitchFamily="50" charset="-127"/>
                <a:ea typeface="Pretendard" panose="02000503000000020004" pitchFamily="50" charset="-127"/>
              </a:rPr>
              <a:t>전국 인구 이동 통계</a:t>
            </a:r>
            <a:r>
              <a:rPr lang="en-US" altLang="ko-KR" dirty="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통계청</a:t>
            </a:r>
          </a:p>
        </p:txBody>
      </p:sp>
      <p:grpSp>
        <p:nvGrpSpPr>
          <p:cNvPr id="14" name="그룹 13"/>
          <p:cNvGrpSpPr/>
          <p:nvPr/>
        </p:nvGrpSpPr>
        <p:grpSpPr>
          <a:xfrm>
            <a:off x="223334" y="1705882"/>
            <a:ext cx="1864439" cy="3738930"/>
            <a:chOff x="9800272" y="1193612"/>
            <a:chExt cx="1864439" cy="3738930"/>
          </a:xfrm>
        </p:grpSpPr>
        <p:pic>
          <p:nvPicPr>
            <p:cNvPr id="11" name="그림 10"/>
            <p:cNvPicPr>
              <a:picLocks noChangeAspect="1"/>
            </p:cNvPicPr>
            <p:nvPr/>
          </p:nvPicPr>
          <p:blipFill rotWithShape="1">
            <a:blip r:embed="rId2"/>
            <a:srcRect t="11659" b="19615"/>
            <a:stretch/>
          </p:blipFill>
          <p:spPr>
            <a:xfrm>
              <a:off x="9800272" y="2372147"/>
              <a:ext cx="1864439" cy="1381859"/>
            </a:xfrm>
            <a:prstGeom prst="rect">
              <a:avLst/>
            </a:prstGeom>
          </p:spPr>
        </p:pic>
        <p:sp>
          <p:nvSpPr>
            <p:cNvPr id="12" name="아래쪽 화살표 11"/>
            <p:cNvSpPr/>
            <p:nvPr/>
          </p:nvSpPr>
          <p:spPr>
            <a:xfrm>
              <a:off x="10458120" y="3772834"/>
              <a:ext cx="548743" cy="115970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아래쪽 화살표 86"/>
            <p:cNvSpPr/>
            <p:nvPr/>
          </p:nvSpPr>
          <p:spPr>
            <a:xfrm flipH="1" flipV="1">
              <a:off x="10458120" y="1193612"/>
              <a:ext cx="548743" cy="1159708"/>
            </a:xfrm>
            <a:prstGeom prst="down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8" name="TextBox 87"/>
          <p:cNvSpPr txBox="1"/>
          <p:nvPr/>
        </p:nvSpPr>
        <p:spPr>
          <a:xfrm>
            <a:off x="632012" y="5614276"/>
            <a:ext cx="1047082" cy="584775"/>
          </a:xfrm>
          <a:prstGeom prst="rect">
            <a:avLst/>
          </a:prstGeom>
          <a:noFill/>
        </p:spPr>
        <p:txBody>
          <a:bodyPr wrap="none" rtlCol="0">
            <a:spAutoFit/>
          </a:bodyPr>
          <a:lstStyle/>
          <a:p>
            <a:r>
              <a:rPr lang="en-US" altLang="ko-KR" sz="3200"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OUT</a:t>
            </a:r>
            <a:endParaRPr lang="ko-KR" altLang="en-US" sz="3200"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90" name="TextBox 89"/>
          <p:cNvSpPr txBox="1"/>
          <p:nvPr/>
        </p:nvSpPr>
        <p:spPr>
          <a:xfrm>
            <a:off x="862845" y="951643"/>
            <a:ext cx="585417" cy="584775"/>
          </a:xfrm>
          <a:prstGeom prst="rect">
            <a:avLst/>
          </a:prstGeom>
          <a:noFill/>
        </p:spPr>
        <p:txBody>
          <a:bodyPr wrap="none" rtlCol="0">
            <a:spAutoFit/>
          </a:bodyPr>
          <a:lstStyle/>
          <a:p>
            <a:r>
              <a:rPr lang="en-US" altLang="ko-KR" sz="3200"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rPr>
              <a:t>IN</a:t>
            </a:r>
            <a:endParaRPr lang="ko-KR" altLang="en-US" sz="3200" b="1" dirty="0">
              <a:solidFill>
                <a:schemeClr val="tx1">
                  <a:lumMod val="75000"/>
                  <a:lumOff val="2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560" y="778160"/>
            <a:ext cx="9323956" cy="5594374"/>
          </a:xfrm>
          <a:prstGeom prst="rect">
            <a:avLst/>
          </a:prstGeom>
        </p:spPr>
      </p:pic>
      <p:sp>
        <p:nvSpPr>
          <p:cNvPr id="3" name="직사각형 2"/>
          <p:cNvSpPr/>
          <p:nvPr/>
        </p:nvSpPr>
        <p:spPr>
          <a:xfrm>
            <a:off x="3175674" y="3233158"/>
            <a:ext cx="442851" cy="172609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5" name="직사각형 74"/>
          <p:cNvSpPr/>
          <p:nvPr/>
        </p:nvSpPr>
        <p:spPr>
          <a:xfrm>
            <a:off x="6847651" y="1220327"/>
            <a:ext cx="442851" cy="21361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6" name="모서리가 둥근 직사각형 5"/>
          <p:cNvSpPr/>
          <p:nvPr/>
        </p:nvSpPr>
        <p:spPr>
          <a:xfrm>
            <a:off x="3707819" y="1220327"/>
            <a:ext cx="2952328" cy="447315"/>
          </a:xfrm>
          <a:prstGeom prst="roundRect">
            <a:avLst/>
          </a:prstGeom>
          <a:gradFill flip="none" rotWithShape="1">
            <a:gsLst>
              <a:gs pos="0">
                <a:srgbClr val="F6F4F3"/>
              </a:gs>
              <a:gs pos="46000">
                <a:srgbClr val="0000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5" name="TextBox 4"/>
          <p:cNvSpPr txBox="1"/>
          <p:nvPr/>
        </p:nvSpPr>
        <p:spPr>
          <a:xfrm>
            <a:off x="4153092" y="1259318"/>
            <a:ext cx="2061783" cy="369332"/>
          </a:xfrm>
          <a:prstGeom prst="rect">
            <a:avLst/>
          </a:prstGeom>
          <a:noFill/>
        </p:spPr>
        <p:txBody>
          <a:bodyPr wrap="none" rtlCol="0">
            <a:spAutoFit/>
          </a:bodyPr>
          <a:lstStyle/>
          <a:p>
            <a:r>
              <a:rPr lang="ko-KR" altLang="en-US"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경기도 </a:t>
            </a:r>
            <a:r>
              <a:rPr lang="en-US" altLang="ko-KR"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111</a:t>
            </a:r>
            <a:r>
              <a:rPr lang="ko-KR" altLang="en-US" b="1" u="sng"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만 명 </a:t>
            </a:r>
            <a:r>
              <a:rPr lang="ko-KR" altLang="en-US" b="1" dirty="0">
                <a:solidFill>
                  <a:schemeClr val="bg1"/>
                </a:solidFill>
                <a:latin typeface="Pretendard" panose="02000503000000020004" pitchFamily="50" charset="-127"/>
                <a:ea typeface="Pretendard" panose="02000503000000020004" pitchFamily="50" charset="-127"/>
                <a:cs typeface="Pretendard" panose="02000503000000020004" pitchFamily="50" charset="-127"/>
              </a:rPr>
              <a:t>유입</a:t>
            </a:r>
          </a:p>
        </p:txBody>
      </p:sp>
      <p:sp>
        <p:nvSpPr>
          <p:cNvPr id="81" name="모서리가 둥근 직사각형 80"/>
          <p:cNvSpPr/>
          <p:nvPr/>
        </p:nvSpPr>
        <p:spPr>
          <a:xfrm>
            <a:off x="3707819" y="4511942"/>
            <a:ext cx="2952328" cy="447315"/>
          </a:xfrm>
          <a:prstGeom prst="roundRect">
            <a:avLst/>
          </a:prstGeom>
          <a:gradFill flip="none" rotWithShape="1">
            <a:gsLst>
              <a:gs pos="0">
                <a:srgbClr val="F6F4F3"/>
              </a:gs>
              <a:gs pos="46000">
                <a:srgbClr val="FF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78" name="TextBox 77"/>
          <p:cNvSpPr txBox="1"/>
          <p:nvPr/>
        </p:nvSpPr>
        <p:spPr>
          <a:xfrm>
            <a:off x="4266905" y="4550933"/>
            <a:ext cx="1834156" cy="369332"/>
          </a:xfrm>
          <a:prstGeom prst="rect">
            <a:avLst/>
          </a:prstGeom>
          <a:noFill/>
        </p:spPr>
        <p:txBody>
          <a:bodyPr wrap="none" rtlCol="0">
            <a:spAutoFit/>
          </a:bodyPr>
          <a:lstStyle>
            <a:defPPr>
              <a:defRPr lang="ko-KR"/>
            </a:defPPr>
            <a:lvl1pPr>
              <a:defRPr b="1">
                <a:solidFill>
                  <a:schemeClr val="bg1"/>
                </a:solidFill>
              </a:defRPr>
            </a:lvl1pPr>
          </a:lstStyle>
          <a:p>
            <a:r>
              <a:rPr lang="ko-KR" altLang="en-US" dirty="0">
                <a:latin typeface="Pretendard" panose="02000503000000020004" pitchFamily="50" charset="-127"/>
                <a:ea typeface="Pretendard" panose="02000503000000020004" pitchFamily="50" charset="-127"/>
                <a:cs typeface="Pretendard" panose="02000503000000020004" pitchFamily="50" charset="-127"/>
              </a:rPr>
              <a:t>서울 </a:t>
            </a:r>
            <a:r>
              <a:rPr lang="en-US" altLang="ko-KR" u="sng">
                <a:latin typeface="Pretendard" panose="02000503000000020004" pitchFamily="50" charset="-127"/>
                <a:ea typeface="Pretendard" panose="02000503000000020004" pitchFamily="50" charset="-127"/>
                <a:cs typeface="Pretendard" panose="02000503000000020004" pitchFamily="50" charset="-127"/>
              </a:rPr>
              <a:t>86</a:t>
            </a:r>
            <a:r>
              <a:rPr lang="ko-KR" altLang="en-US" u="sng">
                <a:latin typeface="Pretendard" panose="02000503000000020004" pitchFamily="50" charset="-127"/>
                <a:ea typeface="Pretendard" panose="02000503000000020004" pitchFamily="50" charset="-127"/>
                <a:cs typeface="Pretendard" panose="02000503000000020004" pitchFamily="50" charset="-127"/>
              </a:rPr>
              <a:t>만 </a:t>
            </a:r>
            <a:r>
              <a:rPr lang="ko-KR" altLang="en-US" u="sng" dirty="0">
                <a:latin typeface="Pretendard" panose="02000503000000020004" pitchFamily="50" charset="-127"/>
                <a:ea typeface="Pretendard" panose="02000503000000020004" pitchFamily="50" charset="-127"/>
                <a:cs typeface="Pretendard" panose="02000503000000020004" pitchFamily="50" charset="-127"/>
              </a:rPr>
              <a:t>명 </a:t>
            </a:r>
            <a:r>
              <a:rPr lang="ko-KR" altLang="en-US" dirty="0">
                <a:latin typeface="Pretendard" panose="02000503000000020004" pitchFamily="50" charset="-127"/>
                <a:ea typeface="Pretendard" panose="02000503000000020004" pitchFamily="50" charset="-127"/>
                <a:cs typeface="Pretendard" panose="02000503000000020004" pitchFamily="50" charset="-127"/>
              </a:rPr>
              <a:t>유출</a:t>
            </a:r>
          </a:p>
        </p:txBody>
      </p:sp>
      <p:sp>
        <p:nvSpPr>
          <p:cNvPr id="95" name="직사각형 94"/>
          <p:cNvSpPr/>
          <p:nvPr/>
        </p:nvSpPr>
        <p:spPr>
          <a:xfrm>
            <a:off x="3218804" y="5137414"/>
            <a:ext cx="332483" cy="766573"/>
          </a:xfrm>
          <a:prstGeom prst="rect">
            <a:avLst/>
          </a:prstGeom>
          <a:noFill/>
          <a:ln w="28575">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6" name="직사각형 95"/>
          <p:cNvSpPr/>
          <p:nvPr/>
        </p:nvSpPr>
        <p:spPr>
          <a:xfrm>
            <a:off x="6912797" y="5137414"/>
            <a:ext cx="332483" cy="766573"/>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sp>
        <p:nvSpPr>
          <p:cNvPr id="98" name="모서리가 둥근 직사각형 97"/>
          <p:cNvSpPr/>
          <p:nvPr/>
        </p:nvSpPr>
        <p:spPr>
          <a:xfrm>
            <a:off x="2829464" y="723916"/>
            <a:ext cx="8505645"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Pretendard" panose="02000503000000020004" pitchFamily="50" charset="-127"/>
                <a:ea typeface="Pretendard" panose="02000503000000020004" pitchFamily="50" charset="-127"/>
                <a:cs typeface="Pretendard" panose="02000503000000020004" pitchFamily="50" charset="-127"/>
              </a:rPr>
              <a:t>전국 인구이동통계 </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r>
              <a:rPr lang="ko-KR" altLang="en-US" dirty="0">
                <a:latin typeface="Pretendard" panose="02000503000000020004" pitchFamily="50" charset="-127"/>
                <a:ea typeface="Pretendard" panose="02000503000000020004" pitchFamily="50" charset="-127"/>
                <a:cs typeface="Pretendard" panose="02000503000000020004" pitchFamily="50" charset="-127"/>
              </a:rPr>
              <a:t>단위 </a:t>
            </a:r>
            <a:r>
              <a:rPr lang="en-US" altLang="ko-KR" dirty="0">
                <a:latin typeface="Pretendard" panose="02000503000000020004" pitchFamily="50" charset="-127"/>
                <a:ea typeface="Pretendard" panose="02000503000000020004" pitchFamily="50" charset="-127"/>
                <a:cs typeface="Pretendard" panose="02000503000000020004" pitchFamily="50" charset="-127"/>
              </a:rPr>
              <a:t>: 100</a:t>
            </a:r>
            <a:r>
              <a:rPr lang="ko-KR" altLang="en-US" dirty="0">
                <a:latin typeface="Pretendard" panose="02000503000000020004" pitchFamily="50" charset="-127"/>
                <a:ea typeface="Pretendard" panose="02000503000000020004" pitchFamily="50" charset="-127"/>
                <a:cs typeface="Pretendard" panose="02000503000000020004" pitchFamily="50" charset="-127"/>
              </a:rPr>
              <a:t>만 명</a:t>
            </a:r>
            <a:r>
              <a:rPr lang="en-US" altLang="ko-KR" dirty="0">
                <a:latin typeface="Pretendard" panose="02000503000000020004" pitchFamily="50" charset="-127"/>
                <a:ea typeface="Pretendard" panose="02000503000000020004" pitchFamily="50" charset="-127"/>
                <a:cs typeface="Pretendard" panose="02000503000000020004" pitchFamily="50" charset="-127"/>
              </a:rPr>
              <a:t>)</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99" name="모서리가 둥근 직사각형 98"/>
          <p:cNvSpPr/>
          <p:nvPr/>
        </p:nvSpPr>
        <p:spPr>
          <a:xfrm rot="16200000">
            <a:off x="1659672" y="3120753"/>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이동자</a:t>
            </a:r>
            <a:r>
              <a:rPr lang="ko-KR" altLang="en-US" dirty="0">
                <a:latin typeface="Pretendard" panose="02000503000000020004" pitchFamily="50" charset="-127"/>
                <a:ea typeface="Pretendard" panose="02000503000000020004" pitchFamily="50" charset="-127"/>
                <a:cs typeface="Pretendard" panose="02000503000000020004" pitchFamily="50" charset="-127"/>
              </a:rPr>
              <a:t> 수</a:t>
            </a:r>
          </a:p>
        </p:txBody>
      </p:sp>
      <p:sp>
        <p:nvSpPr>
          <p:cNvPr id="100" name="모서리가 둥근 직사각형 99"/>
          <p:cNvSpPr/>
          <p:nvPr/>
        </p:nvSpPr>
        <p:spPr>
          <a:xfrm>
            <a:off x="6467187" y="6101582"/>
            <a:ext cx="1203778" cy="393039"/>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21" name="그룹 20"/>
          <p:cNvGrpSpPr/>
          <p:nvPr/>
        </p:nvGrpSpPr>
        <p:grpSpPr>
          <a:xfrm>
            <a:off x="4393382" y="136107"/>
            <a:ext cx="7497166" cy="335081"/>
            <a:chOff x="4393382" y="136107"/>
            <a:chExt cx="7497166" cy="335081"/>
          </a:xfrm>
        </p:grpSpPr>
        <p:sp>
          <p:nvSpPr>
            <p:cNvPr id="10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04"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05"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06"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3798577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사각형: 둥근 모서리 79">
            <a:extLst>
              <a:ext uri="{FF2B5EF4-FFF2-40B4-BE49-F238E27FC236}">
                <a16:creationId xmlns:a16="http://schemas.microsoft.com/office/drawing/2014/main" id="{949D3F7C-9CC4-2775-5C69-19F507C303B6}"/>
              </a:ext>
            </a:extLst>
          </p:cNvPr>
          <p:cNvSpPr/>
          <p:nvPr/>
        </p:nvSpPr>
        <p:spPr>
          <a:xfrm>
            <a:off x="223334" y="668313"/>
            <a:ext cx="11777322" cy="5760639"/>
          </a:xfrm>
          <a:prstGeom prst="roundRect">
            <a:avLst>
              <a:gd name="adj" fmla="val 3004"/>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50" charset="-127"/>
              <a:ea typeface="Pretendard" panose="02000503000000020004" pitchFamily="50" charset="-127"/>
              <a:cs typeface="Pretendard" panose="02000503000000020004" pitchFamily="50" charset="-127"/>
              <a:sym typeface="Arial"/>
            </a:endParaRPr>
          </a:p>
        </p:txBody>
      </p:sp>
      <p:sp>
        <p:nvSpPr>
          <p:cNvPr id="320" name="직사각형 319"/>
          <p:cNvSpPr/>
          <p:nvPr/>
        </p:nvSpPr>
        <p:spPr>
          <a:xfrm>
            <a:off x="0" y="6550223"/>
            <a:ext cx="1128835" cy="307777"/>
          </a:xfrm>
          <a:prstGeom prst="rect">
            <a:avLst/>
          </a:prstGeom>
        </p:spPr>
        <p:txBody>
          <a:bodyPr wrap="none">
            <a:spAutoFit/>
          </a:bodyPr>
          <a:lstStyle/>
          <a:p>
            <a:r>
              <a:rPr lang="en-US" altLang="ko-KR" sz="1400" dirty="0">
                <a:latin typeface="Pretendard" panose="02000503000000020004" pitchFamily="50" charset="-127"/>
                <a:ea typeface="Pretendard" panose="02000503000000020004" pitchFamily="50" charset="-127"/>
                <a:cs typeface="Pretendard" panose="02000503000000020004" pitchFamily="50" charset="-127"/>
              </a:rPr>
              <a:t>(</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출처</a:t>
            </a:r>
            <a:r>
              <a:rPr lang="en-US" altLang="ko-KR" sz="1400" dirty="0">
                <a:latin typeface="Pretendard" panose="02000503000000020004" pitchFamily="50" charset="-127"/>
                <a:ea typeface="Pretendard" panose="02000503000000020004" pitchFamily="50" charset="-127"/>
                <a:cs typeface="Pretendard" panose="02000503000000020004" pitchFamily="50" charset="-127"/>
              </a:rPr>
              <a:t>) </a:t>
            </a: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통계청</a:t>
            </a:r>
            <a:endParaRPr lang="ko-KR" altLang="en-US" sz="14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79"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4360498" cy="404431"/>
          </a:xfrm>
        </p:spPr>
        <p:txBody>
          <a:bodyPr/>
          <a:lstStyle/>
          <a:p>
            <a:r>
              <a:rPr lang="en-US" altLang="ko-KR" dirty="0">
                <a:latin typeface="Pretendard" panose="02000503000000020004" pitchFamily="50" charset="-127"/>
                <a:ea typeface="Pretendard" panose="02000503000000020004" pitchFamily="50" charset="-127"/>
              </a:rPr>
              <a:t>III. </a:t>
            </a:r>
            <a:r>
              <a:rPr lang="ko-KR" altLang="en-US" dirty="0">
                <a:latin typeface="Pretendard" panose="02000503000000020004" pitchFamily="50" charset="-127"/>
                <a:ea typeface="Pretendard" panose="02000503000000020004" pitchFamily="50" charset="-127"/>
              </a:rPr>
              <a:t>분석 과정 </a:t>
            </a:r>
            <a:r>
              <a:rPr lang="en-US" altLang="ko-KR" dirty="0">
                <a:latin typeface="Pretendard" panose="02000503000000020004" pitchFamily="50" charset="-127"/>
                <a:ea typeface="Pretendard" panose="02000503000000020004" pitchFamily="50" charset="-127"/>
              </a:rPr>
              <a:t>– </a:t>
            </a:r>
            <a:r>
              <a:rPr lang="ko-KR" altLang="en-US" dirty="0">
                <a:latin typeface="Pretendard" panose="02000503000000020004" pitchFamily="50" charset="-127"/>
                <a:ea typeface="Pretendard" panose="02000503000000020004" pitchFamily="50" charset="-127"/>
              </a:rPr>
              <a:t>사회 변수 </a:t>
            </a:r>
            <a:r>
              <a:rPr lang="en-US" altLang="ko-KR" dirty="0" smtClean="0">
                <a:latin typeface="Pretendard" panose="02000503000000020004" pitchFamily="50" charset="-127"/>
                <a:ea typeface="Pretendard" panose="02000503000000020004" pitchFamily="50" charset="-127"/>
              </a:rPr>
              <a:t>(</a:t>
            </a:r>
            <a:r>
              <a:rPr lang="ko-KR" altLang="en-US" dirty="0" smtClean="0">
                <a:latin typeface="Pretendard" panose="02000503000000020004" pitchFamily="50" charset="-127"/>
                <a:ea typeface="Pretendard" panose="02000503000000020004" pitchFamily="50" charset="-127"/>
              </a:rPr>
              <a:t>인구 유입 </a:t>
            </a:r>
            <a:r>
              <a:rPr lang="en-US" altLang="ko-KR" dirty="0" smtClean="0">
                <a:latin typeface="Pretendard" panose="02000503000000020004" pitchFamily="50" charset="-127"/>
                <a:ea typeface="Pretendard" panose="02000503000000020004" pitchFamily="50" charset="-127"/>
              </a:rPr>
              <a:t>&amp; </a:t>
            </a:r>
            <a:r>
              <a:rPr lang="ko-KR" altLang="en-US" dirty="0" smtClean="0">
                <a:latin typeface="Pretendard" panose="02000503000000020004" pitchFamily="50" charset="-127"/>
                <a:ea typeface="Pretendard" panose="02000503000000020004" pitchFamily="50" charset="-127"/>
              </a:rPr>
              <a:t>유출 순위</a:t>
            </a:r>
            <a:r>
              <a:rPr lang="en-US" altLang="ko-KR" dirty="0" smtClean="0">
                <a:latin typeface="Pretendard" panose="02000503000000020004" pitchFamily="50" charset="-127"/>
                <a:ea typeface="Pretendard" panose="02000503000000020004" pitchFamily="50" charset="-127"/>
              </a:rPr>
              <a:t>)</a:t>
            </a:r>
            <a:endParaRPr lang="ko-KR" altLang="en-US" dirty="0">
              <a:latin typeface="Pretendard" panose="02000503000000020004" pitchFamily="50" charset="-127"/>
              <a:ea typeface="Pretendard" panose="02000503000000020004" pitchFamily="50" charset="-127"/>
            </a:endParaRPr>
          </a:p>
        </p:txBody>
      </p:sp>
      <p:graphicFrame>
        <p:nvGraphicFramePr>
          <p:cNvPr id="78" name="표 77"/>
          <p:cNvGraphicFramePr>
            <a:graphicFrameLocks noGrp="1"/>
          </p:cNvGraphicFramePr>
          <p:nvPr>
            <p:extLst>
              <p:ext uri="{D42A27DB-BD31-4B8C-83A1-F6EECF244321}">
                <p14:modId xmlns:p14="http://schemas.microsoft.com/office/powerpoint/2010/main" val="3363608363"/>
              </p:ext>
            </p:extLst>
          </p:nvPr>
        </p:nvGraphicFramePr>
        <p:xfrm>
          <a:off x="489023" y="1190499"/>
          <a:ext cx="3904359" cy="4752529"/>
        </p:xfrm>
        <a:graphic>
          <a:graphicData uri="http://schemas.openxmlformats.org/drawingml/2006/table">
            <a:tbl>
              <a:tblPr>
                <a:tableStyleId>{5940675A-B579-460E-94D1-54222C63F5DA}</a:tableStyleId>
              </a:tblPr>
              <a:tblGrid>
                <a:gridCol w="433316">
                  <a:extLst>
                    <a:ext uri="{9D8B030D-6E8A-4147-A177-3AD203B41FA5}">
                      <a16:colId xmlns:a16="http://schemas.microsoft.com/office/drawing/2014/main" val="2629092581"/>
                    </a:ext>
                  </a:extLst>
                </a:gridCol>
                <a:gridCol w="2184635">
                  <a:extLst>
                    <a:ext uri="{9D8B030D-6E8A-4147-A177-3AD203B41FA5}">
                      <a16:colId xmlns:a16="http://schemas.microsoft.com/office/drawing/2014/main" val="3975321424"/>
                    </a:ext>
                  </a:extLst>
                </a:gridCol>
                <a:gridCol w="1286408">
                  <a:extLst>
                    <a:ext uri="{9D8B030D-6E8A-4147-A177-3AD203B41FA5}">
                      <a16:colId xmlns:a16="http://schemas.microsoft.com/office/drawing/2014/main" val="3478393440"/>
                    </a:ext>
                  </a:extLst>
                </a:gridCol>
              </a:tblGrid>
              <a:tr h="384732">
                <a:tc>
                  <a:txBody>
                    <a:bodyPr/>
                    <a:lstStyle/>
                    <a:p>
                      <a:pPr algn="ctr" fontAlgn="b"/>
                      <a:r>
                        <a:rPr lang="ko-KR" altLang="en-US" sz="1300" b="1" u="none" strike="noStrike" dirty="0" smtClean="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rPr>
                        <a:t>순위</a:t>
                      </a:r>
                      <a:endParaRPr lang="en-US" sz="1300" b="1" i="0" u="none" strike="noStrike" dirty="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lnT w="38100" cap="flat" cmpd="sng" algn="ctr">
                      <a:solidFill>
                        <a:schemeClr val="tx1"/>
                      </a:solidFill>
                      <a:prstDash val="solid"/>
                      <a:round/>
                      <a:headEnd type="none" w="med" len="med"/>
                      <a:tailEnd type="none" w="med" len="med"/>
                    </a:lnT>
                    <a:solidFill>
                      <a:srgbClr val="404040"/>
                    </a:solidFill>
                  </a:tcPr>
                </a:tc>
                <a:tc>
                  <a:txBody>
                    <a:bodyPr/>
                    <a:lstStyle/>
                    <a:p>
                      <a:pPr algn="ctr" fontAlgn="b"/>
                      <a:r>
                        <a:rPr lang="ko-KR" altLang="en-US" sz="1300" b="1" u="none" strike="noStrike" dirty="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sz="1300" b="1" i="0" u="none" strike="noStrike" dirty="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T w="38100" cap="flat" cmpd="sng" algn="ctr">
                      <a:solidFill>
                        <a:schemeClr val="tx1"/>
                      </a:solidFill>
                      <a:prstDash val="solid"/>
                      <a:round/>
                      <a:headEnd type="none" w="med" len="med"/>
                      <a:tailEnd type="none" w="med" len="med"/>
                    </a:lnT>
                    <a:solidFill>
                      <a:srgbClr val="404040"/>
                    </a:solidFill>
                  </a:tcPr>
                </a:tc>
                <a:tc>
                  <a:txBody>
                    <a:bodyPr/>
                    <a:lstStyle/>
                    <a:p>
                      <a:pPr algn="ctr" fontAlgn="b"/>
                      <a:r>
                        <a:rPr lang="ko-KR" altLang="en-US" sz="1300" b="1" u="none" strike="noStrike" dirty="0" smtClean="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rPr>
                        <a:t>유입</a:t>
                      </a:r>
                      <a:endParaRPr lang="ko-KR" altLang="en-US" sz="1300" b="1" i="0" u="none" strike="noStrike" dirty="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solidFill>
                      <a:srgbClr val="404040"/>
                    </a:solidFill>
                  </a:tcPr>
                </a:tc>
                <a:extLst>
                  <a:ext uri="{0D108BD9-81ED-4DB2-BD59-A6C34878D82A}">
                    <a16:rowId xmlns:a16="http://schemas.microsoft.com/office/drawing/2014/main" val="2258869439"/>
                  </a:ext>
                </a:extLst>
              </a:tr>
              <a:tr h="623971">
                <a:tc>
                  <a:txBody>
                    <a:bodyPr/>
                    <a:lstStyle/>
                    <a:p>
                      <a:pPr algn="ctr" fontAlgn="b"/>
                      <a:r>
                        <a:rPr lang="en-US" altLang="ko-KR" sz="1300" b="1" u="none" strike="noStrike" dirty="0">
                          <a:effectLst/>
                          <a:latin typeface="Pretendard" panose="02000503000000020004" pitchFamily="50" charset="-127"/>
                          <a:ea typeface="Pretendard" panose="02000503000000020004" pitchFamily="50" charset="-127"/>
                          <a:cs typeface="Pretendard" panose="02000503000000020004" pitchFamily="50" charset="-127"/>
                        </a:rPr>
                        <a:t>1</a:t>
                      </a:r>
                      <a:endParaRPr lang="en-US" altLang="ko-KR" sz="1300" b="1"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solidFill>
                      <a:schemeClr val="bg1">
                        <a:lumMod val="85000"/>
                      </a:schemeClr>
                    </a:solidFill>
                  </a:tcPr>
                </a:tc>
                <a:tc>
                  <a:txBody>
                    <a:bodyPr/>
                    <a:lstStyle/>
                    <a:p>
                      <a:pPr algn="ctr" fontAlgn="b"/>
                      <a:r>
                        <a:rPr lang="ko-KR" altLang="en-US" sz="1300" b="1" u="none" strike="noStrike" dirty="0">
                          <a:effectLst/>
                          <a:latin typeface="Pretendard" panose="02000503000000020004" pitchFamily="50" charset="-127"/>
                          <a:ea typeface="Pretendard" panose="02000503000000020004" pitchFamily="50" charset="-127"/>
                          <a:cs typeface="Pretendard" panose="02000503000000020004" pitchFamily="50" charset="-127"/>
                        </a:rPr>
                        <a:t>경기도</a:t>
                      </a:r>
                      <a:endParaRPr lang="ko-KR" altLang="en-US" sz="1300" b="1"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solidFill>
                      <a:schemeClr val="bg1">
                        <a:lumMod val="85000"/>
                      </a:schemeClr>
                    </a:solidFill>
                  </a:tcPr>
                </a:tc>
                <a:tc>
                  <a:txBody>
                    <a:bodyPr/>
                    <a:lstStyle/>
                    <a:p>
                      <a:pPr algn="ctr" fontAlgn="b"/>
                      <a:r>
                        <a:rPr lang="en-US" altLang="ko-KR" sz="1300" b="1" u="none" strike="noStrike" dirty="0">
                          <a:effectLst/>
                          <a:latin typeface="Pretendard" panose="02000503000000020004" pitchFamily="50" charset="-127"/>
                          <a:ea typeface="Pretendard" panose="02000503000000020004" pitchFamily="50" charset="-127"/>
                          <a:cs typeface="Pretendard" panose="02000503000000020004" pitchFamily="50" charset="-127"/>
                        </a:rPr>
                        <a:t>1114087</a:t>
                      </a:r>
                      <a:endParaRPr lang="en-US" altLang="ko-KR" sz="1300" b="1"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4112671966"/>
                  </a:ext>
                </a:extLst>
              </a:tr>
              <a:tr h="623971">
                <a:tc>
                  <a:txBody>
                    <a:bodyPr/>
                    <a:lstStyle/>
                    <a:p>
                      <a:pPr algn="ctr" fontAlgn="b"/>
                      <a:r>
                        <a:rPr lang="en-US" altLang="ko-KR" sz="1300" u="none" strike="noStrike">
                          <a:effectLst/>
                          <a:latin typeface="Pretendard" panose="02000503000000020004" pitchFamily="50" charset="-127"/>
                          <a:ea typeface="Pretendard" panose="02000503000000020004" pitchFamily="50" charset="-127"/>
                          <a:cs typeface="Pretendard" panose="02000503000000020004" pitchFamily="50" charset="-127"/>
                        </a:rPr>
                        <a:t>2</a:t>
                      </a:r>
                      <a:endParaRPr lang="en-US" altLang="ko-KR"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noFil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세종특별자치시</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noFill/>
                  </a:tcPr>
                </a:tc>
                <a:tc>
                  <a:txBody>
                    <a:bodyPr/>
                    <a:lstStyle/>
                    <a:p>
                      <a:pPr algn="ctr" fontAlgn="b"/>
                      <a:r>
                        <a:rPr lang="en-US" altLang="ko-KR" sz="1300" u="none" strike="noStrike">
                          <a:effectLst/>
                          <a:latin typeface="Pretendard" panose="02000503000000020004" pitchFamily="50" charset="-127"/>
                          <a:ea typeface="Pretendard" panose="02000503000000020004" pitchFamily="50" charset="-127"/>
                          <a:cs typeface="Pretendard" panose="02000503000000020004" pitchFamily="50" charset="-127"/>
                        </a:rPr>
                        <a:t>245091</a:t>
                      </a:r>
                      <a:endParaRPr lang="en-US" altLang="ko-KR"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3451592756"/>
                  </a:ext>
                </a:extLst>
              </a:tr>
              <a:tr h="623971">
                <a:tc>
                  <a:txBody>
                    <a:bodyPr/>
                    <a:lstStyle/>
                    <a:p>
                      <a:pPr algn="ctr" fontAlgn="b"/>
                      <a:r>
                        <a:rPr lang="en-US" altLang="ko-KR" sz="1300" u="none" strike="noStrike">
                          <a:effectLst/>
                          <a:latin typeface="Pretendard" panose="02000503000000020004" pitchFamily="50" charset="-127"/>
                          <a:ea typeface="Pretendard" panose="02000503000000020004" pitchFamily="50" charset="-127"/>
                          <a:cs typeface="Pretendard" panose="02000503000000020004" pitchFamily="50" charset="-127"/>
                        </a:rPr>
                        <a:t>3</a:t>
                      </a:r>
                      <a:endParaRPr lang="en-US" altLang="ko-KR"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noFil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충청남도</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noFill/>
                  </a:tcP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103508</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4095674651"/>
                  </a:ext>
                </a:extLst>
              </a:tr>
              <a:tr h="623971">
                <a:tc>
                  <a:txBody>
                    <a:bodyPr/>
                    <a:lstStyle/>
                    <a:p>
                      <a:pPr algn="ctr" fontAlgn="b"/>
                      <a:r>
                        <a:rPr lang="en-US" altLang="ko-KR" sz="1300" u="none" strike="noStrike">
                          <a:effectLst/>
                          <a:latin typeface="Pretendard" panose="02000503000000020004" pitchFamily="50" charset="-127"/>
                          <a:ea typeface="Pretendard" panose="02000503000000020004" pitchFamily="50" charset="-127"/>
                          <a:cs typeface="Pretendard" panose="02000503000000020004" pitchFamily="50" charset="-127"/>
                        </a:rPr>
                        <a:t>4</a:t>
                      </a:r>
                      <a:endParaRPr lang="en-US" altLang="ko-KR"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noFil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인천광역시</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noFill/>
                  </a:tcP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77848</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73733459"/>
                  </a:ext>
                </a:extLst>
              </a:tr>
              <a:tr h="623971">
                <a:tc>
                  <a:txBody>
                    <a:bodyPr/>
                    <a:lstStyle/>
                    <a:p>
                      <a:pPr algn="ctr" fontAlgn="b"/>
                      <a:r>
                        <a:rPr lang="en-US" altLang="ko-KR" sz="1300" u="none" strike="noStrike">
                          <a:effectLst/>
                          <a:latin typeface="Pretendard" panose="02000503000000020004" pitchFamily="50" charset="-127"/>
                          <a:ea typeface="Pretendard" panose="02000503000000020004" pitchFamily="50" charset="-127"/>
                          <a:cs typeface="Pretendard" panose="02000503000000020004" pitchFamily="50" charset="-127"/>
                        </a:rPr>
                        <a:t>5</a:t>
                      </a:r>
                      <a:endParaRPr lang="en-US" altLang="ko-KR"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noFill/>
                  </a:tcPr>
                </a:tc>
                <a:tc>
                  <a:txBody>
                    <a:bodyPr/>
                    <a:lstStyle/>
                    <a:p>
                      <a:pPr algn="ctr" fontAlgn="b"/>
                      <a:r>
                        <a:rPr lang="ko-KR" altLang="en-US" sz="1300" u="none" strike="noStrike">
                          <a:effectLst/>
                          <a:latin typeface="Pretendard" panose="02000503000000020004" pitchFamily="50" charset="-127"/>
                          <a:ea typeface="Pretendard" panose="02000503000000020004" pitchFamily="50" charset="-127"/>
                          <a:cs typeface="Pretendard" panose="02000503000000020004" pitchFamily="50" charset="-127"/>
                        </a:rPr>
                        <a:t>제주특별자치도</a:t>
                      </a:r>
                      <a:endParaRPr lang="ko-KR" altLang="en-US"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noFill/>
                  </a:tcP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74551</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noFill/>
                  </a:tcPr>
                </a:tc>
                <a:extLst>
                  <a:ext uri="{0D108BD9-81ED-4DB2-BD59-A6C34878D82A}">
                    <a16:rowId xmlns:a16="http://schemas.microsoft.com/office/drawing/2014/main" val="423739939"/>
                  </a:ext>
                </a:extLst>
              </a:tr>
              <a:tr h="623971">
                <a:tc>
                  <a:txBody>
                    <a:bodyPr/>
                    <a:lstStyle/>
                    <a:p>
                      <a:pPr algn="ctr" fontAlgn="b"/>
                      <a:r>
                        <a:rPr lang="en-US" altLang="ko-KR" sz="1300" u="none" strike="noStrike">
                          <a:effectLst/>
                          <a:latin typeface="Pretendard" panose="02000503000000020004" pitchFamily="50" charset="-127"/>
                          <a:ea typeface="Pretendard" panose="02000503000000020004" pitchFamily="50" charset="-127"/>
                          <a:cs typeface="Pretendard" panose="02000503000000020004" pitchFamily="50" charset="-127"/>
                        </a:rPr>
                        <a:t>6</a:t>
                      </a:r>
                      <a:endParaRPr lang="en-US" altLang="ko-KR"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a:effectLst/>
                          <a:latin typeface="Pretendard" panose="02000503000000020004" pitchFamily="50" charset="-127"/>
                          <a:ea typeface="Pretendard" panose="02000503000000020004" pitchFamily="50" charset="-127"/>
                          <a:cs typeface="Pretendard" panose="02000503000000020004" pitchFamily="50" charset="-127"/>
                        </a:rPr>
                        <a:t>충청북도</a:t>
                      </a:r>
                      <a:endParaRPr lang="ko-KR" altLang="en-US"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34782</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413761758"/>
                  </a:ext>
                </a:extLst>
              </a:tr>
              <a:tr h="623971">
                <a:tc>
                  <a:txBody>
                    <a:bodyPr/>
                    <a:lstStyle/>
                    <a:p>
                      <a:pPr algn="ctr" fontAlgn="b"/>
                      <a:r>
                        <a:rPr lang="en-US" altLang="ko-KR" sz="1300" u="none" strike="noStrike">
                          <a:effectLst/>
                          <a:latin typeface="Pretendard" panose="02000503000000020004" pitchFamily="50" charset="-127"/>
                          <a:ea typeface="Pretendard" panose="02000503000000020004" pitchFamily="50" charset="-127"/>
                          <a:cs typeface="Pretendard" panose="02000503000000020004" pitchFamily="50" charset="-127"/>
                        </a:rPr>
                        <a:t>7</a:t>
                      </a:r>
                      <a:endParaRPr lang="en-US" altLang="ko-KR"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a:effectLst/>
                          <a:latin typeface="Pretendard" panose="02000503000000020004" pitchFamily="50" charset="-127"/>
                          <a:ea typeface="Pretendard" panose="02000503000000020004" pitchFamily="50" charset="-127"/>
                          <a:cs typeface="Pretendard" panose="02000503000000020004" pitchFamily="50" charset="-127"/>
                        </a:rPr>
                        <a:t>강원특별자치도</a:t>
                      </a:r>
                      <a:endParaRPr lang="ko-KR" altLang="en-US"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26827</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757323629"/>
                  </a:ext>
                </a:extLst>
              </a:tr>
            </a:tbl>
          </a:graphicData>
        </a:graphic>
      </p:graphicFrame>
      <p:graphicFrame>
        <p:nvGraphicFramePr>
          <p:cNvPr id="3" name="표 2"/>
          <p:cNvGraphicFramePr>
            <a:graphicFrameLocks noGrp="1"/>
          </p:cNvGraphicFramePr>
          <p:nvPr>
            <p:extLst>
              <p:ext uri="{D42A27DB-BD31-4B8C-83A1-F6EECF244321}">
                <p14:modId xmlns:p14="http://schemas.microsoft.com/office/powerpoint/2010/main" val="745711412"/>
              </p:ext>
            </p:extLst>
          </p:nvPr>
        </p:nvGraphicFramePr>
        <p:xfrm>
          <a:off x="7808265" y="1190499"/>
          <a:ext cx="3904359" cy="4752528"/>
        </p:xfrm>
        <a:graphic>
          <a:graphicData uri="http://schemas.openxmlformats.org/drawingml/2006/table">
            <a:tbl>
              <a:tblPr>
                <a:tableStyleId>{5940675A-B579-460E-94D1-54222C63F5DA}</a:tableStyleId>
              </a:tblPr>
              <a:tblGrid>
                <a:gridCol w="433316">
                  <a:extLst>
                    <a:ext uri="{9D8B030D-6E8A-4147-A177-3AD203B41FA5}">
                      <a16:colId xmlns:a16="http://schemas.microsoft.com/office/drawing/2014/main" val="1572339057"/>
                    </a:ext>
                  </a:extLst>
                </a:gridCol>
                <a:gridCol w="2184635">
                  <a:extLst>
                    <a:ext uri="{9D8B030D-6E8A-4147-A177-3AD203B41FA5}">
                      <a16:colId xmlns:a16="http://schemas.microsoft.com/office/drawing/2014/main" val="142211812"/>
                    </a:ext>
                  </a:extLst>
                </a:gridCol>
                <a:gridCol w="1286408">
                  <a:extLst>
                    <a:ext uri="{9D8B030D-6E8A-4147-A177-3AD203B41FA5}">
                      <a16:colId xmlns:a16="http://schemas.microsoft.com/office/drawing/2014/main" val="4288072703"/>
                    </a:ext>
                  </a:extLst>
                </a:gridCol>
              </a:tblGrid>
              <a:tr h="432048">
                <a:tc>
                  <a:txBody>
                    <a:bodyPr/>
                    <a:lstStyle/>
                    <a:p>
                      <a:pPr algn="ctr" fontAlgn="b"/>
                      <a:r>
                        <a:rPr lang="ko-KR" altLang="en-US" sz="1300" b="1" i="0" u="none" strike="noStrike" dirty="0" smtClean="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rPr>
                        <a:t>순위</a:t>
                      </a:r>
                      <a:endParaRPr lang="en-US" sz="1300" b="1" i="0" u="none" strike="noStrike" dirty="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solidFill>
                      <a:srgbClr val="404040"/>
                    </a:solidFill>
                  </a:tcPr>
                </a:tc>
                <a:tc>
                  <a:txBody>
                    <a:bodyPr/>
                    <a:lstStyle/>
                    <a:p>
                      <a:pPr algn="ctr" fontAlgn="b"/>
                      <a:r>
                        <a:rPr lang="ko-KR" altLang="en-US" sz="1300" b="1" u="none" strike="noStrike" dirty="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rPr>
                        <a:t>지역</a:t>
                      </a:r>
                      <a:endParaRPr lang="ko-KR" altLang="en-US" sz="1300" b="1" i="0" u="none" strike="noStrike" dirty="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T w="19050" cap="flat" cmpd="sng" algn="ctr">
                      <a:solidFill>
                        <a:schemeClr val="tx1"/>
                      </a:solidFill>
                      <a:prstDash val="solid"/>
                      <a:round/>
                      <a:headEnd type="none" w="med" len="med"/>
                      <a:tailEnd type="none" w="med" len="med"/>
                    </a:lnT>
                    <a:solidFill>
                      <a:srgbClr val="404040"/>
                    </a:solidFill>
                  </a:tcPr>
                </a:tc>
                <a:tc>
                  <a:txBody>
                    <a:bodyPr/>
                    <a:lstStyle/>
                    <a:p>
                      <a:pPr algn="ctr" fontAlgn="b"/>
                      <a:r>
                        <a:rPr lang="ko-KR" altLang="en-US" sz="1300" b="1" u="none" strike="noStrike" dirty="0" smtClean="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rPr>
                        <a:t>유출</a:t>
                      </a:r>
                      <a:endParaRPr lang="ko-KR" altLang="en-US" sz="1300" b="1" i="0" u="none" strike="noStrike" dirty="0">
                        <a:solidFill>
                          <a:schemeClr val="bg1"/>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solidFill>
                      <a:srgbClr val="404040"/>
                    </a:solidFill>
                  </a:tcPr>
                </a:tc>
                <a:extLst>
                  <a:ext uri="{0D108BD9-81ED-4DB2-BD59-A6C34878D82A}">
                    <a16:rowId xmlns:a16="http://schemas.microsoft.com/office/drawing/2014/main" val="3108539592"/>
                  </a:ext>
                </a:extLst>
              </a:tr>
              <a:tr h="432048">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8</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전라남도</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-36116</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2567385942"/>
                  </a:ext>
                </a:extLst>
              </a:tr>
              <a:tr h="432048">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9</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경상북도</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-53605</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2695153080"/>
                  </a:ext>
                </a:extLst>
              </a:tr>
              <a:tr h="432048">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10</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경상남도</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-63397</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3093950141"/>
                  </a:ext>
                </a:extLst>
              </a:tr>
              <a:tr h="432048">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11</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광주광역시</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-66981</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3058386828"/>
                  </a:ext>
                </a:extLst>
              </a:tr>
              <a:tr h="432048">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12</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전북특별자치도</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-67406</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3061665352"/>
                  </a:ext>
                </a:extLst>
              </a:tr>
              <a:tr h="432048">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13</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울산광역시</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-82668</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1580551959"/>
                  </a:ext>
                </a:extLst>
              </a:tr>
              <a:tr h="432048">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14</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대전광역시</a:t>
                      </a:r>
                      <a:endParaRPr lang="ko-KR" altLang="en-US"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-112853</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3584209965"/>
                  </a:ext>
                </a:extLst>
              </a:tr>
              <a:tr h="432048">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15</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a:effectLst/>
                          <a:latin typeface="Pretendard" panose="02000503000000020004" pitchFamily="50" charset="-127"/>
                          <a:ea typeface="Pretendard" panose="02000503000000020004" pitchFamily="50" charset="-127"/>
                          <a:cs typeface="Pretendard" panose="02000503000000020004" pitchFamily="50" charset="-127"/>
                        </a:rPr>
                        <a:t>대구광역시</a:t>
                      </a:r>
                      <a:endParaRPr lang="ko-KR" altLang="en-US"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-145538</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2030064870"/>
                  </a:ext>
                </a:extLst>
              </a:tr>
              <a:tr h="432048">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16</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tcPr>
                </a:tc>
                <a:tc>
                  <a:txBody>
                    <a:bodyPr/>
                    <a:lstStyle/>
                    <a:p>
                      <a:pPr algn="ctr" fontAlgn="b"/>
                      <a:r>
                        <a:rPr lang="ko-KR" altLang="en-US" sz="1300" u="none" strike="noStrike">
                          <a:effectLst/>
                          <a:latin typeface="Pretendard" panose="02000503000000020004" pitchFamily="50" charset="-127"/>
                          <a:ea typeface="Pretendard" panose="02000503000000020004" pitchFamily="50" charset="-127"/>
                          <a:cs typeface="Pretendard" panose="02000503000000020004" pitchFamily="50" charset="-127"/>
                        </a:rPr>
                        <a:t>부산광역시</a:t>
                      </a:r>
                      <a:endParaRPr lang="ko-KR" altLang="en-US" sz="1300" b="0" i="0" u="none" strike="noStrike">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tc>
                <a:tc>
                  <a:txBody>
                    <a:bodyPr/>
                    <a:lstStyle/>
                    <a:p>
                      <a:pPr algn="ctr" fontAlgn="b"/>
                      <a:r>
                        <a:rPr lang="en-US" altLang="ko-KR" sz="1300" u="none" strike="noStrike" dirty="0">
                          <a:effectLst/>
                          <a:latin typeface="Pretendard" panose="02000503000000020004" pitchFamily="50" charset="-127"/>
                          <a:ea typeface="Pretendard" panose="02000503000000020004" pitchFamily="50" charset="-127"/>
                          <a:cs typeface="Pretendard" panose="02000503000000020004" pitchFamily="50" charset="-127"/>
                        </a:rPr>
                        <a:t>-186799</a:t>
                      </a:r>
                      <a:endParaRPr lang="en-US" altLang="ko-KR" sz="1300" b="0"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tcPr>
                </a:tc>
                <a:extLst>
                  <a:ext uri="{0D108BD9-81ED-4DB2-BD59-A6C34878D82A}">
                    <a16:rowId xmlns:a16="http://schemas.microsoft.com/office/drawing/2014/main" val="769080578"/>
                  </a:ext>
                </a:extLst>
              </a:tr>
              <a:tr h="432048">
                <a:tc>
                  <a:txBody>
                    <a:bodyPr/>
                    <a:lstStyle/>
                    <a:p>
                      <a:pPr algn="ctr" fontAlgn="b"/>
                      <a:r>
                        <a:rPr lang="en-US" altLang="ko-KR" sz="1300" b="1" u="none" strike="noStrike" dirty="0">
                          <a:effectLst/>
                          <a:latin typeface="Pretendard" panose="02000503000000020004" pitchFamily="50" charset="-127"/>
                          <a:ea typeface="Pretendard" panose="02000503000000020004" pitchFamily="50" charset="-127"/>
                          <a:cs typeface="Pretendard" panose="02000503000000020004" pitchFamily="50" charset="-127"/>
                        </a:rPr>
                        <a:t>17</a:t>
                      </a:r>
                      <a:endParaRPr lang="en-US" altLang="ko-KR" sz="1300" b="1"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L w="12700" cap="flat" cmpd="sng" algn="ctr">
                      <a:no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ko-KR" altLang="en-US" sz="1300" b="1" u="none" strike="noStrike" dirty="0">
                          <a:effectLst/>
                          <a:latin typeface="Pretendard" panose="02000503000000020004" pitchFamily="50" charset="-127"/>
                          <a:ea typeface="Pretendard" panose="02000503000000020004" pitchFamily="50" charset="-127"/>
                          <a:cs typeface="Pretendard" panose="02000503000000020004" pitchFamily="50" charset="-127"/>
                        </a:rPr>
                        <a:t>서울특별시</a:t>
                      </a:r>
                      <a:endParaRPr lang="ko-KR" altLang="en-US" sz="1300" b="1"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altLang="ko-KR" sz="1300" b="1" u="none" strike="noStrike" dirty="0">
                          <a:effectLst/>
                          <a:latin typeface="Pretendard" panose="02000503000000020004" pitchFamily="50" charset="-127"/>
                          <a:ea typeface="Pretendard" panose="02000503000000020004" pitchFamily="50" charset="-127"/>
                          <a:cs typeface="Pretendard" panose="02000503000000020004" pitchFamily="50" charset="-127"/>
                        </a:rPr>
                        <a:t>-861331</a:t>
                      </a:r>
                      <a:endParaRPr lang="en-US" altLang="ko-KR" sz="1300" b="1" i="0" u="none" strike="noStrike" dirty="0">
                        <a:solidFill>
                          <a:srgbClr val="000000"/>
                        </a:solidFill>
                        <a:effectLst/>
                        <a:latin typeface="Pretendard" panose="02000503000000020004" pitchFamily="50" charset="-127"/>
                        <a:ea typeface="Pretendard" panose="02000503000000020004" pitchFamily="50" charset="-127"/>
                        <a:cs typeface="Pretendard" panose="02000503000000020004" pitchFamily="50" charset="-127"/>
                      </a:endParaRPr>
                    </a:p>
                  </a:txBody>
                  <a:tcPr marL="8897" marR="8897" marT="8897" marB="0" anchor="ctr">
                    <a:lnR w="1270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03100560"/>
                  </a:ext>
                </a:extLst>
              </a:tr>
            </a:tbl>
          </a:graphicData>
        </a:graphic>
      </p:graphicFrame>
      <p:grpSp>
        <p:nvGrpSpPr>
          <p:cNvPr id="5" name="그룹 4"/>
          <p:cNvGrpSpPr/>
          <p:nvPr/>
        </p:nvGrpSpPr>
        <p:grpSpPr>
          <a:xfrm>
            <a:off x="4482609" y="2857703"/>
            <a:ext cx="3258773" cy="1381859"/>
            <a:chOff x="4436931" y="2857703"/>
            <a:chExt cx="3258773" cy="1381859"/>
          </a:xfrm>
        </p:grpSpPr>
        <p:grpSp>
          <p:nvGrpSpPr>
            <p:cNvPr id="4" name="그룹 3"/>
            <p:cNvGrpSpPr/>
            <p:nvPr/>
          </p:nvGrpSpPr>
          <p:grpSpPr>
            <a:xfrm>
              <a:off x="4930184" y="2857703"/>
              <a:ext cx="2272266" cy="1381859"/>
              <a:chOff x="4959867" y="2857703"/>
              <a:chExt cx="2272266" cy="1381859"/>
            </a:xfrm>
          </p:grpSpPr>
          <p:sp>
            <p:nvSpPr>
              <p:cNvPr id="81" name="아래쪽 화살표 80"/>
              <p:cNvSpPr/>
              <p:nvPr/>
            </p:nvSpPr>
            <p:spPr>
              <a:xfrm rot="16200000" flipH="1" flipV="1">
                <a:off x="5821628" y="2412500"/>
                <a:ext cx="548743" cy="2272266"/>
              </a:xfrm>
              <a:prstGeom prst="downArrow">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Pretendard" panose="02000503000000020004" pitchFamily="50" charset="-127"/>
                  <a:ea typeface="Pretendard" panose="02000503000000020004" pitchFamily="50" charset="-127"/>
                  <a:cs typeface="Pretendard" panose="02000503000000020004" pitchFamily="50" charset="-127"/>
                </a:endParaRPr>
              </a:p>
            </p:txBody>
          </p:sp>
          <p:pic>
            <p:nvPicPr>
              <p:cNvPr id="80" name="그림 79"/>
              <p:cNvPicPr>
                <a:picLocks noChangeAspect="1"/>
              </p:cNvPicPr>
              <p:nvPr/>
            </p:nvPicPr>
            <p:blipFill rotWithShape="1">
              <a:blip r:embed="rId2"/>
              <a:srcRect t="11659" b="19615"/>
              <a:stretch/>
            </p:blipFill>
            <p:spPr>
              <a:xfrm>
                <a:off x="5163780" y="2857703"/>
                <a:ext cx="1864439" cy="1381859"/>
              </a:xfrm>
              <a:prstGeom prst="rect">
                <a:avLst/>
              </a:prstGeom>
            </p:spPr>
          </p:pic>
        </p:grpSp>
        <p:sp>
          <p:nvSpPr>
            <p:cNvPr id="82" name="TextBox 81"/>
            <p:cNvSpPr txBox="1"/>
            <p:nvPr/>
          </p:nvSpPr>
          <p:spPr>
            <a:xfrm>
              <a:off x="4436931" y="3010023"/>
              <a:ext cx="538930" cy="1077218"/>
            </a:xfrm>
            <a:prstGeom prst="rect">
              <a:avLst/>
            </a:prstGeom>
            <a:noFill/>
          </p:spPr>
          <p:txBody>
            <a:bodyPr wrap="none" rtlCol="0">
              <a:spAutoFit/>
            </a:bodyPr>
            <a:lstStyle/>
            <a:p>
              <a:r>
                <a:rPr lang="ko-KR" altLang="en-US" sz="3200" b="1" dirty="0" smtClean="0">
                  <a:solidFill>
                    <a:srgbClr val="0000FF"/>
                  </a:solidFill>
                  <a:latin typeface="Pretendard" panose="02000503000000020004" pitchFamily="50" charset="-127"/>
                  <a:ea typeface="Pretendard" panose="02000503000000020004" pitchFamily="50" charset="-127"/>
                  <a:cs typeface="Pretendard" panose="02000503000000020004" pitchFamily="50" charset="-127"/>
                </a:rPr>
                <a:t>유</a:t>
              </a:r>
              <a:endParaRPr lang="en-US" altLang="ko-KR" sz="3200" b="1" dirty="0" smtClean="0">
                <a:solidFill>
                  <a:srgbClr val="0000FF"/>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3200" b="1" dirty="0" smtClean="0">
                  <a:solidFill>
                    <a:srgbClr val="0000FF"/>
                  </a:solidFill>
                  <a:latin typeface="Pretendard" panose="02000503000000020004" pitchFamily="50" charset="-127"/>
                  <a:ea typeface="Pretendard" panose="02000503000000020004" pitchFamily="50" charset="-127"/>
                  <a:cs typeface="Pretendard" panose="02000503000000020004" pitchFamily="50" charset="-127"/>
                </a:rPr>
                <a:t>입</a:t>
              </a:r>
              <a:endParaRPr lang="ko-KR" altLang="en-US" sz="3200" b="1" dirty="0">
                <a:solidFill>
                  <a:srgbClr val="0000FF"/>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3" name="TextBox 82"/>
            <p:cNvSpPr txBox="1"/>
            <p:nvPr/>
          </p:nvSpPr>
          <p:spPr>
            <a:xfrm>
              <a:off x="7156774" y="3028154"/>
              <a:ext cx="538930" cy="1077218"/>
            </a:xfrm>
            <a:prstGeom prst="rect">
              <a:avLst/>
            </a:prstGeom>
            <a:noFill/>
          </p:spPr>
          <p:txBody>
            <a:bodyPr wrap="none" rtlCol="0">
              <a:spAutoFit/>
            </a:bodyPr>
            <a:lstStyle/>
            <a:p>
              <a:r>
                <a:rPr lang="ko-KR" altLang="en-US" sz="3200"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유</a:t>
              </a:r>
              <a:endParaRPr lang="en-US" altLang="ko-KR" sz="3200"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endParaRPr>
            </a:p>
            <a:p>
              <a:r>
                <a:rPr lang="ko-KR" altLang="en-US" sz="3200"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출</a:t>
              </a:r>
              <a:endParaRPr lang="ko-KR" altLang="en-US" sz="3200" b="1" dirty="0">
                <a:solidFill>
                  <a:srgbClr val="FF0000"/>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8" name="그림 7"/>
          <p:cNvPicPr>
            <a:picLocks noChangeAspect="1"/>
          </p:cNvPicPr>
          <p:nvPr/>
        </p:nvPicPr>
        <p:blipFill rotWithShape="1">
          <a:blip r:embed="rId3">
            <a:duotone>
              <a:prstClr val="black"/>
              <a:schemeClr val="accent3">
                <a:tint val="45000"/>
                <a:satMod val="400000"/>
              </a:schemeClr>
            </a:duotone>
          </a:blip>
          <a:srcRect l="36175" t="9240" r="5579" b="4997"/>
          <a:stretch/>
        </p:blipFill>
        <p:spPr>
          <a:xfrm>
            <a:off x="5193578" y="1190498"/>
            <a:ext cx="1804844" cy="1700777"/>
          </a:xfrm>
          <a:prstGeom prst="rect">
            <a:avLst/>
          </a:prstGeom>
        </p:spPr>
      </p:pic>
      <p:grpSp>
        <p:nvGrpSpPr>
          <p:cNvPr id="14" name="그룹 13"/>
          <p:cNvGrpSpPr/>
          <p:nvPr/>
        </p:nvGrpSpPr>
        <p:grpSpPr>
          <a:xfrm>
            <a:off x="4685152" y="4606947"/>
            <a:ext cx="2821696" cy="1425677"/>
            <a:chOff x="4651293" y="4503799"/>
            <a:chExt cx="2821696" cy="1425677"/>
          </a:xfrm>
        </p:grpSpPr>
        <p:pic>
          <p:nvPicPr>
            <p:cNvPr id="12" name="그림 11"/>
            <p:cNvPicPr>
              <a:picLocks noChangeAspect="1"/>
            </p:cNvPicPr>
            <p:nvPr/>
          </p:nvPicPr>
          <p:blipFill rotWithShape="1">
            <a:blip r:embed="rId4">
              <a:duotone>
                <a:prstClr val="black"/>
                <a:schemeClr val="accent3">
                  <a:tint val="45000"/>
                  <a:satMod val="400000"/>
                </a:schemeClr>
              </a:duotone>
            </a:blip>
            <a:srcRect l="11933" t="18443" r="11649" b="25601"/>
            <a:stretch/>
          </p:blipFill>
          <p:spPr>
            <a:xfrm>
              <a:off x="4651293" y="4503799"/>
              <a:ext cx="2821696" cy="1336080"/>
            </a:xfrm>
            <a:prstGeom prst="rect">
              <a:avLst/>
            </a:prstGeom>
          </p:spPr>
        </p:pic>
        <p:sp>
          <p:nvSpPr>
            <p:cNvPr id="13" name="직사각형 12"/>
            <p:cNvSpPr/>
            <p:nvPr/>
          </p:nvSpPr>
          <p:spPr>
            <a:xfrm>
              <a:off x="5286929" y="5054044"/>
              <a:ext cx="1550424" cy="875432"/>
            </a:xfrm>
            <a:prstGeom prst="rect">
              <a:avLst/>
            </a:prstGeom>
          </p:spPr>
          <p:txBody>
            <a:bodyPr wrap="none">
              <a:spAutoFit/>
            </a:bodyPr>
            <a:lstStyle/>
            <a:p>
              <a:pPr algn="ctr">
                <a:lnSpc>
                  <a:spcPct val="150000"/>
                </a:lnSpc>
              </a:pPr>
              <a:r>
                <a:rPr lang="en-US" altLang="ko-KR"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-86</a:t>
              </a:r>
              <a:r>
                <a:rPr lang="ko-KR" altLang="en-US"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만 </a:t>
              </a:r>
              <a:r>
                <a:rPr lang="en-US" altLang="ko-KR"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1331</a:t>
              </a:r>
              <a:r>
                <a:rPr lang="ko-KR" altLang="en-US"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명</a:t>
              </a:r>
              <a:endParaRPr lang="en-US" altLang="ko-KR"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endParaRPr>
            </a:p>
            <a:p>
              <a:pPr algn="ctr">
                <a:lnSpc>
                  <a:spcPct val="150000"/>
                </a:lnSpc>
              </a:pPr>
              <a:r>
                <a:rPr lang="ko-KR" altLang="en-US" b="1" dirty="0" smtClean="0">
                  <a:solidFill>
                    <a:srgbClr val="FF0000"/>
                  </a:solidFill>
                  <a:latin typeface="Pretendard" panose="02000503000000020004" pitchFamily="50" charset="-127"/>
                  <a:ea typeface="Pretendard" panose="02000503000000020004" pitchFamily="50" charset="-127"/>
                  <a:cs typeface="Pretendard" panose="02000503000000020004" pitchFamily="50" charset="-127"/>
                </a:rPr>
                <a:t>서울특별시</a:t>
              </a:r>
              <a:endParaRPr lang="en-US" altLang="ko-KR" b="1" dirty="0">
                <a:solidFill>
                  <a:srgbClr val="FF0000"/>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93" name="직사각형 92"/>
          <p:cNvSpPr/>
          <p:nvPr/>
        </p:nvSpPr>
        <p:spPr>
          <a:xfrm>
            <a:off x="5321589" y="1579221"/>
            <a:ext cx="1548822" cy="923330"/>
          </a:xfrm>
          <a:prstGeom prst="rect">
            <a:avLst/>
          </a:prstGeom>
        </p:spPr>
        <p:txBody>
          <a:bodyPr wrap="none">
            <a:spAutoFit/>
          </a:bodyPr>
          <a:lstStyle/>
          <a:p>
            <a:pPr algn="ctr">
              <a:lnSpc>
                <a:spcPct val="150000"/>
              </a:lnSpc>
            </a:pPr>
            <a:r>
              <a:rPr lang="ko-KR" altLang="en-US" b="1" dirty="0" smtClean="0">
                <a:solidFill>
                  <a:srgbClr val="0000FF"/>
                </a:solidFill>
                <a:latin typeface="Pretendard" panose="02000503000000020004" pitchFamily="50" charset="-127"/>
                <a:ea typeface="Pretendard" panose="02000503000000020004" pitchFamily="50" charset="-127"/>
                <a:cs typeface="Pretendard" panose="02000503000000020004" pitchFamily="50" charset="-127"/>
              </a:rPr>
              <a:t>경기도</a:t>
            </a:r>
            <a:endParaRPr lang="en-US" altLang="ko-KR" b="1" dirty="0" smtClean="0">
              <a:solidFill>
                <a:srgbClr val="0000FF"/>
              </a:solidFill>
              <a:latin typeface="Pretendard" panose="02000503000000020004" pitchFamily="50" charset="-127"/>
              <a:ea typeface="Pretendard" panose="02000503000000020004" pitchFamily="50" charset="-127"/>
              <a:cs typeface="Pretendard" panose="02000503000000020004" pitchFamily="50" charset="-127"/>
            </a:endParaRPr>
          </a:p>
          <a:p>
            <a:pPr algn="ctr">
              <a:lnSpc>
                <a:spcPct val="150000"/>
              </a:lnSpc>
            </a:pPr>
            <a:r>
              <a:rPr lang="en-US" altLang="ko-KR" b="1" dirty="0" smtClean="0">
                <a:solidFill>
                  <a:srgbClr val="0000FF"/>
                </a:solidFill>
                <a:latin typeface="Pretendard" panose="02000503000000020004" pitchFamily="50" charset="-127"/>
                <a:ea typeface="Pretendard" panose="02000503000000020004" pitchFamily="50" charset="-127"/>
                <a:cs typeface="Pretendard" panose="02000503000000020004" pitchFamily="50" charset="-127"/>
              </a:rPr>
              <a:t>111</a:t>
            </a:r>
            <a:r>
              <a:rPr lang="ko-KR" altLang="en-US" b="1" dirty="0" smtClean="0">
                <a:solidFill>
                  <a:srgbClr val="0000FF"/>
                </a:solidFill>
                <a:latin typeface="Pretendard" panose="02000503000000020004" pitchFamily="50" charset="-127"/>
                <a:ea typeface="Pretendard" panose="02000503000000020004" pitchFamily="50" charset="-127"/>
                <a:cs typeface="Pretendard" panose="02000503000000020004" pitchFamily="50" charset="-127"/>
              </a:rPr>
              <a:t>만 </a:t>
            </a:r>
            <a:r>
              <a:rPr lang="en-US" altLang="ko-KR" b="1" dirty="0" smtClean="0">
                <a:solidFill>
                  <a:srgbClr val="0000FF"/>
                </a:solidFill>
                <a:latin typeface="Pretendard" panose="02000503000000020004" pitchFamily="50" charset="-127"/>
                <a:ea typeface="Pretendard" panose="02000503000000020004" pitchFamily="50" charset="-127"/>
                <a:cs typeface="Pretendard" panose="02000503000000020004" pitchFamily="50" charset="-127"/>
              </a:rPr>
              <a:t>4087</a:t>
            </a:r>
            <a:r>
              <a:rPr lang="ko-KR" altLang="en-US" b="1" dirty="0" smtClean="0">
                <a:solidFill>
                  <a:srgbClr val="0000FF"/>
                </a:solidFill>
                <a:latin typeface="Pretendard" panose="02000503000000020004" pitchFamily="50" charset="-127"/>
                <a:ea typeface="Pretendard" panose="02000503000000020004" pitchFamily="50" charset="-127"/>
                <a:cs typeface="Pretendard" panose="02000503000000020004" pitchFamily="50" charset="-127"/>
              </a:rPr>
              <a:t>명</a:t>
            </a:r>
            <a:endParaRPr lang="ko-KR" altLang="en-US" b="1" dirty="0">
              <a:solidFill>
                <a:srgbClr val="0000FF"/>
              </a:solidFill>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6" name="그룹 15"/>
          <p:cNvGrpSpPr/>
          <p:nvPr/>
        </p:nvGrpSpPr>
        <p:grpSpPr>
          <a:xfrm>
            <a:off x="4526333" y="5278265"/>
            <a:ext cx="3139335" cy="664762"/>
            <a:chOff x="4534261" y="4660308"/>
            <a:chExt cx="3139335" cy="664762"/>
          </a:xfrm>
        </p:grpSpPr>
        <p:pic>
          <p:nvPicPr>
            <p:cNvPr id="95" name="그림 94"/>
            <p:cNvPicPr>
              <a:picLocks noChangeAspect="1"/>
            </p:cNvPicPr>
            <p:nvPr/>
          </p:nvPicPr>
          <p:blipFill rotWithShape="1">
            <a:blip r:embed="rId5">
              <a:duotone>
                <a:prstClr val="black"/>
                <a:schemeClr val="tx2">
                  <a:tint val="45000"/>
                  <a:satMod val="400000"/>
                </a:schemeClr>
              </a:duotone>
            </a:blip>
            <a:srcRect l="64086" t="68473" r="3609" b="11550"/>
            <a:stretch/>
          </p:blipFill>
          <p:spPr>
            <a:xfrm>
              <a:off x="6598588" y="4660308"/>
              <a:ext cx="1075008" cy="664762"/>
            </a:xfrm>
            <a:prstGeom prst="rect">
              <a:avLst/>
            </a:prstGeom>
          </p:spPr>
        </p:pic>
        <p:pic>
          <p:nvPicPr>
            <p:cNvPr id="96" name="그림 95"/>
            <p:cNvPicPr>
              <a:picLocks noChangeAspect="1"/>
            </p:cNvPicPr>
            <p:nvPr/>
          </p:nvPicPr>
          <p:blipFill rotWithShape="1">
            <a:blip r:embed="rId5">
              <a:duotone>
                <a:prstClr val="black"/>
                <a:schemeClr val="tx2">
                  <a:tint val="45000"/>
                  <a:satMod val="400000"/>
                </a:schemeClr>
              </a:duotone>
            </a:blip>
            <a:srcRect l="64086" t="68473" r="3609" b="11550"/>
            <a:stretch/>
          </p:blipFill>
          <p:spPr>
            <a:xfrm flipH="1">
              <a:off x="4534261" y="4660308"/>
              <a:ext cx="1075008" cy="664762"/>
            </a:xfrm>
            <a:prstGeom prst="rect">
              <a:avLst/>
            </a:prstGeom>
          </p:spPr>
        </p:pic>
      </p:grpSp>
      <p:grpSp>
        <p:nvGrpSpPr>
          <p:cNvPr id="17" name="그룹 16"/>
          <p:cNvGrpSpPr/>
          <p:nvPr/>
        </p:nvGrpSpPr>
        <p:grpSpPr>
          <a:xfrm>
            <a:off x="4526333" y="1190499"/>
            <a:ext cx="3139335" cy="664762"/>
            <a:chOff x="4526333" y="1162134"/>
            <a:chExt cx="3139335" cy="664762"/>
          </a:xfrm>
        </p:grpSpPr>
        <p:pic>
          <p:nvPicPr>
            <p:cNvPr id="99" name="그림 98"/>
            <p:cNvPicPr>
              <a:picLocks noChangeAspect="1"/>
            </p:cNvPicPr>
            <p:nvPr/>
          </p:nvPicPr>
          <p:blipFill rotWithShape="1">
            <a:blip r:embed="rId5">
              <a:duotone>
                <a:prstClr val="black"/>
                <a:schemeClr val="tx2">
                  <a:tint val="45000"/>
                  <a:satMod val="400000"/>
                </a:schemeClr>
              </a:duotone>
            </a:blip>
            <a:srcRect l="64086" t="68473" r="3609" b="11550"/>
            <a:stretch/>
          </p:blipFill>
          <p:spPr>
            <a:xfrm flipH="1">
              <a:off x="6590660" y="1162134"/>
              <a:ext cx="1075008" cy="664762"/>
            </a:xfrm>
            <a:prstGeom prst="rect">
              <a:avLst/>
            </a:prstGeom>
          </p:spPr>
        </p:pic>
        <p:pic>
          <p:nvPicPr>
            <p:cNvPr id="100" name="그림 99"/>
            <p:cNvPicPr>
              <a:picLocks noChangeAspect="1"/>
            </p:cNvPicPr>
            <p:nvPr/>
          </p:nvPicPr>
          <p:blipFill rotWithShape="1">
            <a:blip r:embed="rId5">
              <a:duotone>
                <a:prstClr val="black"/>
                <a:schemeClr val="tx2">
                  <a:tint val="45000"/>
                  <a:satMod val="400000"/>
                </a:schemeClr>
              </a:duotone>
            </a:blip>
            <a:srcRect l="64086" t="68473" r="3609" b="11550"/>
            <a:stretch/>
          </p:blipFill>
          <p:spPr>
            <a:xfrm>
              <a:off x="4526333" y="1162134"/>
              <a:ext cx="1075008" cy="664762"/>
            </a:xfrm>
            <a:prstGeom prst="rect">
              <a:avLst/>
            </a:prstGeom>
          </p:spPr>
        </p:pic>
      </p:grpSp>
      <p:grpSp>
        <p:nvGrpSpPr>
          <p:cNvPr id="102" name="그룹 101"/>
          <p:cNvGrpSpPr/>
          <p:nvPr/>
        </p:nvGrpSpPr>
        <p:grpSpPr>
          <a:xfrm>
            <a:off x="4393382" y="136107"/>
            <a:ext cx="7497166" cy="335081"/>
            <a:chOff x="4393382" y="136107"/>
            <a:chExt cx="7497166" cy="335081"/>
          </a:xfrm>
        </p:grpSpPr>
        <p:sp>
          <p:nvSpPr>
            <p:cNvPr id="103" name="사각형: 둥근 모서리 296">
              <a:extLst>
                <a:ext uri="{FF2B5EF4-FFF2-40B4-BE49-F238E27FC236}">
                  <a16:creationId xmlns:a16="http://schemas.microsoft.com/office/drawing/2014/main" id="{6EB358FE-2F42-43B7-0C46-B6AC88D2C893}"/>
                </a:ext>
              </a:extLst>
            </p:cNvPr>
            <p:cNvSpPr/>
            <p:nvPr/>
          </p:nvSpPr>
          <p:spPr>
            <a:xfrm>
              <a:off x="439338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04" name="사각형: 둥근 모서리 297">
              <a:extLst>
                <a:ext uri="{FF2B5EF4-FFF2-40B4-BE49-F238E27FC236}">
                  <a16:creationId xmlns:a16="http://schemas.microsoft.com/office/drawing/2014/main" id="{8D8266AE-949A-182B-4E94-5531E4D1E598}"/>
                </a:ext>
              </a:extLst>
            </p:cNvPr>
            <p:cNvSpPr/>
            <p:nvPr/>
          </p:nvSpPr>
          <p:spPr>
            <a:xfrm>
              <a:off x="6298402"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05" name="사각형: 둥근 모서리 297">
              <a:extLst>
                <a:ext uri="{FF2B5EF4-FFF2-40B4-BE49-F238E27FC236}">
                  <a16:creationId xmlns:a16="http://schemas.microsoft.com/office/drawing/2014/main" id="{8D8266AE-949A-182B-4E94-5531E4D1E598}"/>
                </a:ext>
              </a:extLst>
            </p:cNvPr>
            <p:cNvSpPr/>
            <p:nvPr/>
          </p:nvSpPr>
          <p:spPr>
            <a:xfrm>
              <a:off x="8203422" y="136108"/>
              <a:ext cx="1782107" cy="335079"/>
            </a:xfrm>
            <a:prstGeom prst="roundRect">
              <a:avLst>
                <a:gd name="adj" fmla="val 41122"/>
              </a:avLst>
            </a:prstGeom>
            <a:solidFill>
              <a:srgbClr val="404040"/>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06" name="사각형: 둥근 모서리 297">
              <a:extLst>
                <a:ext uri="{FF2B5EF4-FFF2-40B4-BE49-F238E27FC236}">
                  <a16:creationId xmlns:a16="http://schemas.microsoft.com/office/drawing/2014/main" id="{8D8266AE-949A-182B-4E94-5531E4D1E598}"/>
                </a:ext>
              </a:extLst>
            </p:cNvPr>
            <p:cNvSpPr/>
            <p:nvPr/>
          </p:nvSpPr>
          <p:spPr>
            <a:xfrm>
              <a:off x="10108441" y="136107"/>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spTree>
    <p:extLst>
      <p:ext uri="{BB962C8B-B14F-4D97-AF65-F5344CB8AC3E}">
        <p14:creationId xmlns:p14="http://schemas.microsoft.com/office/powerpoint/2010/main" val="25685978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8471</TotalTime>
  <Words>2846</Words>
  <Application>Microsoft Office PowerPoint</Application>
  <PresentationFormat>와이드스크린</PresentationFormat>
  <Paragraphs>915</Paragraphs>
  <Slides>45</Slides>
  <Notes>8</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45</vt:i4>
      </vt:variant>
    </vt:vector>
  </HeadingPairs>
  <TitlesOfParts>
    <vt:vector size="51" baseType="lpstr">
      <vt:lpstr>pretendard</vt:lpstr>
      <vt:lpstr>pretendard</vt:lpstr>
      <vt:lpstr>SF Pro Bold</vt:lpstr>
      <vt:lpstr>맑은 고딕</vt:lpstr>
      <vt:lpstr>Arial</vt:lpstr>
      <vt:lpstr>Office 테마</vt:lpstr>
      <vt:lpstr>PowerPoint 프레젠테이션</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dc:creator>
  <cp:lastModifiedBy>OSP</cp:lastModifiedBy>
  <cp:revision>6438</cp:revision>
  <dcterms:created xsi:type="dcterms:W3CDTF">2023-11-03T22:38:30Z</dcterms:created>
  <dcterms:modified xsi:type="dcterms:W3CDTF">2024-05-24T05:49:34Z</dcterms:modified>
</cp:coreProperties>
</file>